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2.xml" ContentType="application/vnd.openxmlformats-officedocument.presentationml.notesSlide+xml"/>
  <Override PartName="/ppt/ink/ink5.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70" r:id="rId2"/>
  </p:sldMasterIdLst>
  <p:notesMasterIdLst>
    <p:notesMasterId r:id="rId40"/>
  </p:notesMasterIdLst>
  <p:sldIdLst>
    <p:sldId id="256" r:id="rId3"/>
    <p:sldId id="258" r:id="rId4"/>
    <p:sldId id="295" r:id="rId5"/>
    <p:sldId id="259" r:id="rId6"/>
    <p:sldId id="260" r:id="rId7"/>
    <p:sldId id="261" r:id="rId8"/>
    <p:sldId id="262" r:id="rId9"/>
    <p:sldId id="263" r:id="rId10"/>
    <p:sldId id="264" r:id="rId11"/>
    <p:sldId id="265" r:id="rId12"/>
    <p:sldId id="298" r:id="rId13"/>
    <p:sldId id="272" r:id="rId14"/>
    <p:sldId id="277" r:id="rId15"/>
    <p:sldId id="273" r:id="rId16"/>
    <p:sldId id="278" r:id="rId17"/>
    <p:sldId id="279" r:id="rId18"/>
    <p:sldId id="280" r:id="rId19"/>
    <p:sldId id="281" r:id="rId20"/>
    <p:sldId id="282" r:id="rId21"/>
    <p:sldId id="275" r:id="rId22"/>
    <p:sldId id="276" r:id="rId23"/>
    <p:sldId id="286" r:id="rId24"/>
    <p:sldId id="296" r:id="rId25"/>
    <p:sldId id="297" r:id="rId26"/>
    <p:sldId id="283" r:id="rId27"/>
    <p:sldId id="305" r:id="rId28"/>
    <p:sldId id="306" r:id="rId29"/>
    <p:sldId id="307" r:id="rId30"/>
    <p:sldId id="303" r:id="rId31"/>
    <p:sldId id="304" r:id="rId32"/>
    <p:sldId id="287" r:id="rId33"/>
    <p:sldId id="289" r:id="rId34"/>
    <p:sldId id="290" r:id="rId35"/>
    <p:sldId id="291" r:id="rId36"/>
    <p:sldId id="292" r:id="rId37"/>
    <p:sldId id="293" r:id="rId38"/>
    <p:sldId id="294"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D6D188D-CB11-49E3-A7CB-5986A306E6C6}">
          <p14:sldIdLst>
            <p14:sldId id="256"/>
            <p14:sldId id="258"/>
            <p14:sldId id="295"/>
            <p14:sldId id="259"/>
            <p14:sldId id="260"/>
          </p14:sldIdLst>
        </p14:section>
        <p14:section name="Agenda" id="{CE61A0A2-F88C-4DC3-9CB6-9DEA91B67029}">
          <p14:sldIdLst>
            <p14:sldId id="261"/>
          </p14:sldIdLst>
        </p14:section>
        <p14:section name="Background" id="{4984B3F6-56CE-4985-8ED8-07C2DCD9397A}">
          <p14:sldIdLst>
            <p14:sldId id="262"/>
            <p14:sldId id="263"/>
            <p14:sldId id="264"/>
            <p14:sldId id="265"/>
            <p14:sldId id="298"/>
          </p14:sldIdLst>
        </p14:section>
        <p14:section name="Evasion Is Hard" id="{763A891A-5AB4-4EAB-8B6E-C13B2EBCBDE2}">
          <p14:sldIdLst>
            <p14:sldId id="272"/>
            <p14:sldId id="277"/>
          </p14:sldIdLst>
        </p14:section>
        <p14:section name="The trouble with cloud dependent EDR" id="{20A96410-107E-43AB-B20C-D8EA46A56D2A}">
          <p14:sldIdLst>
            <p14:sldId id="273"/>
            <p14:sldId id="278"/>
            <p14:sldId id="279"/>
            <p14:sldId id="280"/>
            <p14:sldId id="281"/>
            <p14:sldId id="282"/>
            <p14:sldId id="275"/>
            <p14:sldId id="276"/>
          </p14:sldIdLst>
        </p14:section>
        <p14:section name="Hitting the easy button" id="{28BD2616-3EA6-42A0-A5C8-CC7F2A4CABD2}">
          <p14:sldIdLst>
            <p14:sldId id="286"/>
            <p14:sldId id="296"/>
            <p14:sldId id="297"/>
            <p14:sldId id="283"/>
            <p14:sldId id="305"/>
            <p14:sldId id="306"/>
            <p14:sldId id="307"/>
          </p14:sldIdLst>
        </p14:section>
        <p14:section name="Silly things" id="{F368A85C-68FE-41CE-9030-B3887DF11787}">
          <p14:sldIdLst>
            <p14:sldId id="303"/>
            <p14:sldId id="304"/>
            <p14:sldId id="287"/>
            <p14:sldId id="289"/>
            <p14:sldId id="290"/>
            <p14:sldId id="291"/>
            <p14:sldId id="292"/>
          </p14:sldIdLst>
        </p14:section>
        <p14:section name="Conclusions" id="{5F031B11-65A9-494F-B2B0-E802C3AA2F2C}">
          <p14:sldIdLst>
            <p14:sldId id="293"/>
            <p14:sldId id="29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EBDC9C-92E3-4467-9BC6-B99998177BF7}" v="67" dt="2019-04-24T18:20:52.6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603" autoAdjust="0"/>
    <p:restoredTop sz="72976" autoAdjust="0"/>
  </p:normalViewPr>
  <p:slideViewPr>
    <p:cSldViewPr snapToGrid="0">
      <p:cViewPr varScale="1">
        <p:scale>
          <a:sx n="72" d="100"/>
          <a:sy n="72" d="100"/>
        </p:scale>
        <p:origin x="202" y="62"/>
      </p:cViewPr>
      <p:guideLst>
        <p:guide orient="horz" pos="2160"/>
        <p:guide pos="3840"/>
      </p:guideLst>
    </p:cSldViewPr>
  </p:slideViewPr>
  <p:outlineViewPr>
    <p:cViewPr>
      <p:scale>
        <a:sx n="33" d="100"/>
        <a:sy n="33" d="100"/>
      </p:scale>
      <p:origin x="0" y="-764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47"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9-06T14:30:10.56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9-06T14:30:15.5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283 283,'1105'0,"-1054"-4,0-3,-1-1,0-2,0-3,-1-2,29-14,156-40,83-40,-268 101,1 2,0 3,0 1,50 6,-5-2,-14 5,0 3,-1 4,0 4,-2 3,0 3,51 25,-10-8,118 51,-180-69,-42-15,0-2,0 0,0-1,1 0,0-2,0 0,12 1,122 19,-1 35,-102-51,1-2,0-2,0-2,35-5,11 2,369-4,-417 0,0-2,0-2,-1-1,-1-3,0-2,29-14,-53 20,0 1,0 1,0 1,1 1,0 1,0 1,1 1,-1 0,1 2,10 1,455 4,-481-5,-1 1,1 0,0 0,-1 0,1 1,-1 0,1 0,-1 1,1-1,-1 1,0 0,0 1,0-1,0 1,0 0,-1 0,1 1,-1-1,1 2,2 1,-1 0,1-1,0 0,0 0,0 0,1-1,-1 0,1-1,0 0,0 0,0 0,1-1,-1 0,1-1,-1 0,8 0,-13-1,0 1,0-1,0 1,-1 0,1 0,0 0,0 0,-1 0,1 1,0-1,-1 1,0 0,1 0,-1 0,0 0,0 0,0 0,0 0,0 1,-1-1,1 1,-1-1,1 1,-1 0,0 0,0-1,0 1,-1 0,1 0,-1 0,1 0,-1 0,0 0,0 0,0 0,-1 0,1 0,-1 0,1 0,-1-1,0 1,0 0,-1 0,1-1,0 1,-1 0,1-1,-1 0,0 1,0-1,-10 10,0-1,-1-1,0 0,-1-1,1-1,-2 0,1 0,-1-2,-8 3,0 1,0-2,0-1,-1-1,0-1,0-2,0 0,0-1,0-2,-1 0,-18-4,-23 2,-90-1,0-7,1-7,1-7,1-7,-2-7,-177-47,60 12,-122 0,343 59,0 2,-1 3,0 2,-1 2,1 3,-16 2,-2785 3,2188 29,626-31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9-06T14:30:19.93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92,'2953'0,"-2444"-32,-8 2,1988 32,-1944-31,78 26,-597 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9-06T14:30:57.228"/>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549 314,'492'0,"-477"1,0 1,0 1,-1 0,1 1,0 0,-1 1,0 1,0 0,-1 1,0 1,6 4,45 22,76 1,-42-16,-60-9,1-1,0-2,0-1,0-3,25-1,240 57,152-59,1498 0,-1810 30,-26-2,335-25,16-3,-237 30,130-17,-262-2,1-4,59-5,-165-2,-19 1,1-1,-1-1,0-1,1-2,-1 0,-14-5,-217-107,233 108,8 5,-1-2,1 0,0-1,0 0,1-1,-1 0,2-1,-1-1,1 0,-9-10,15 12,-1 0,1 0,-1 1,-1 0,1 0,-1 0,0 1,0 0,0 1,-1 0,0 0,1 1,-2 0,1 0,0 1,0 1,-1-1,-1 1,-124-1,104 4,0-2,-1-1,1-2,0-1,-16-4,-39-15,-2 4,0 4,0 4,-34 2,81 8,-289 9,156 35,137-31,-1-2,-1-1,0-2,-24 1,12-9,1-2,0-2,-1-2,2-2,-12-6,-35-6,-534-104,260 6,175 97,133 7,0 2,-2 4,1 2,-1 3,0 2,-63 8,-14-3,103-4,-1 1,0 3,1 0,-1 3,1 1,0 2,1 2,-35 15,30-7,20-7,-2-1,0-1,0 0,-1-2,0-1,0-2,0 0,-26 1,31-3,1 0,0 1,0 0,0 2,1 0,-1 1,1 1,1 1,0 0,-11 9,-90 41,93-50,0 0,0-2,-1 0,0-2,0-1,0-1,-12-1,-757-4,769 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9-06T14:40:54.6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1 184,'15'0,"44"-1,1 3,-1 3,33 7,94 13,1-8,0-9,104-11,-208 3,-41-1,36 2,1-4,0-3,57-14,122-40,-68 14,95-7,-8-6,116 57,702 3,-566 51,167 62,-548-86,523 111,-611-129,63 13,1-6,0-6,34-4,609-29,-131 10,-205-20,-89 32,-184-22,102-22,-182 32,1 2,0 5,0 2,53 7,11-1,162-3,-278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E03C97-1516-44CD-B2A5-959BCC336435}" type="datetimeFigureOut">
              <a:rPr lang="en-US" smtClean="0"/>
              <a:t>9/1/2019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93E882-1448-4023-BF98-FB397B0547E1}" type="slidenum">
              <a:rPr lang="en-US" smtClean="0"/>
              <a:t>‹#›</a:t>
            </a:fld>
            <a:endParaRPr lang="en-US"/>
          </a:p>
        </p:txBody>
      </p:sp>
    </p:spTree>
    <p:extLst>
      <p:ext uri="{BB962C8B-B14F-4D97-AF65-F5344CB8AC3E}">
        <p14:creationId xmlns:p14="http://schemas.microsoft.com/office/powerpoint/2010/main" val="3736889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93E882-1448-4023-BF98-FB397B0547E1}" type="slidenum">
              <a:rPr lang="en-US" smtClean="0"/>
              <a:t>1</a:t>
            </a:fld>
            <a:endParaRPr lang="en-US"/>
          </a:p>
        </p:txBody>
      </p:sp>
    </p:spTree>
    <p:extLst>
      <p:ext uri="{BB962C8B-B14F-4D97-AF65-F5344CB8AC3E}">
        <p14:creationId xmlns:p14="http://schemas.microsoft.com/office/powerpoint/2010/main" val="31592930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93E882-1448-4023-BF98-FB397B0547E1}" type="slidenum">
              <a:rPr lang="en-US" smtClean="0"/>
              <a:t>14</a:t>
            </a:fld>
            <a:endParaRPr lang="en-US"/>
          </a:p>
        </p:txBody>
      </p:sp>
    </p:spTree>
    <p:extLst>
      <p:ext uri="{BB962C8B-B14F-4D97-AF65-F5344CB8AC3E}">
        <p14:creationId xmlns:p14="http://schemas.microsoft.com/office/powerpoint/2010/main" val="165628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will you be able to alert if you don’t have a network! </a:t>
            </a:r>
          </a:p>
          <a:p>
            <a:endParaRPr lang="en-US" dirty="0"/>
          </a:p>
        </p:txBody>
      </p:sp>
      <p:sp>
        <p:nvSpPr>
          <p:cNvPr id="4" name="Slide Number Placeholder 3"/>
          <p:cNvSpPr>
            <a:spLocks noGrp="1"/>
          </p:cNvSpPr>
          <p:nvPr>
            <p:ph type="sldNum" sz="quarter" idx="5"/>
          </p:nvPr>
        </p:nvSpPr>
        <p:spPr/>
        <p:txBody>
          <a:bodyPr/>
          <a:lstStyle/>
          <a:p>
            <a:fld id="{3193E882-1448-4023-BF98-FB397B0547E1}" type="slidenum">
              <a:rPr lang="en-US" smtClean="0"/>
              <a:t>15</a:t>
            </a:fld>
            <a:endParaRPr lang="en-US"/>
          </a:p>
        </p:txBody>
      </p:sp>
    </p:spTree>
    <p:extLst>
      <p:ext uri="{BB962C8B-B14F-4D97-AF65-F5344CB8AC3E}">
        <p14:creationId xmlns:p14="http://schemas.microsoft.com/office/powerpoint/2010/main" val="38711067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93E882-1448-4023-BF98-FB397B0547E1}" type="slidenum">
              <a:rPr lang="en-US" smtClean="0"/>
              <a:t>16</a:t>
            </a:fld>
            <a:endParaRPr lang="en-US"/>
          </a:p>
        </p:txBody>
      </p:sp>
    </p:spTree>
    <p:extLst>
      <p:ext uri="{BB962C8B-B14F-4D97-AF65-F5344CB8AC3E}">
        <p14:creationId xmlns:p14="http://schemas.microsoft.com/office/powerpoint/2010/main" val="3821880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93E882-1448-4023-BF98-FB397B0547E1}" type="slidenum">
              <a:rPr lang="en-US" smtClean="0"/>
              <a:t>17</a:t>
            </a:fld>
            <a:endParaRPr lang="en-US"/>
          </a:p>
        </p:txBody>
      </p:sp>
    </p:spTree>
    <p:extLst>
      <p:ext uri="{BB962C8B-B14F-4D97-AF65-F5344CB8AC3E}">
        <p14:creationId xmlns:p14="http://schemas.microsoft.com/office/powerpoint/2010/main" val="3322093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93E882-1448-4023-BF98-FB397B0547E1}" type="slidenum">
              <a:rPr lang="en-US" smtClean="0"/>
              <a:t>18</a:t>
            </a:fld>
            <a:endParaRPr lang="en-US"/>
          </a:p>
        </p:txBody>
      </p:sp>
    </p:spTree>
    <p:extLst>
      <p:ext uri="{BB962C8B-B14F-4D97-AF65-F5344CB8AC3E}">
        <p14:creationId xmlns:p14="http://schemas.microsoft.com/office/powerpoint/2010/main" val="9723070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93E882-1448-4023-BF98-FB397B0547E1}" type="slidenum">
              <a:rPr lang="en-US" smtClean="0"/>
              <a:t>19</a:t>
            </a:fld>
            <a:endParaRPr lang="en-US"/>
          </a:p>
        </p:txBody>
      </p:sp>
    </p:spTree>
    <p:extLst>
      <p:ext uri="{BB962C8B-B14F-4D97-AF65-F5344CB8AC3E}">
        <p14:creationId xmlns:p14="http://schemas.microsoft.com/office/powerpoint/2010/main" val="834990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93E882-1448-4023-BF98-FB397B0547E1}" type="slidenum">
              <a:rPr lang="en-US" smtClean="0"/>
              <a:t>20</a:t>
            </a:fld>
            <a:endParaRPr lang="en-US"/>
          </a:p>
        </p:txBody>
      </p:sp>
    </p:spTree>
    <p:extLst>
      <p:ext uri="{BB962C8B-B14F-4D97-AF65-F5344CB8AC3E}">
        <p14:creationId xmlns:p14="http://schemas.microsoft.com/office/powerpoint/2010/main" val="7611922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93E882-1448-4023-BF98-FB397B0547E1}" type="slidenum">
              <a:rPr lang="en-US" smtClean="0"/>
              <a:t>21</a:t>
            </a:fld>
            <a:endParaRPr lang="en-US"/>
          </a:p>
        </p:txBody>
      </p:sp>
    </p:spTree>
    <p:extLst>
      <p:ext uri="{BB962C8B-B14F-4D97-AF65-F5344CB8AC3E}">
        <p14:creationId xmlns:p14="http://schemas.microsoft.com/office/powerpoint/2010/main" val="25594626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93E882-1448-4023-BF98-FB397B0547E1}" type="slidenum">
              <a:rPr lang="en-US" smtClean="0"/>
              <a:t>22</a:t>
            </a:fld>
            <a:endParaRPr lang="en-US"/>
          </a:p>
        </p:txBody>
      </p:sp>
    </p:spTree>
    <p:extLst>
      <p:ext uri="{BB962C8B-B14F-4D97-AF65-F5344CB8AC3E}">
        <p14:creationId xmlns:p14="http://schemas.microsoft.com/office/powerpoint/2010/main" val="12463061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93E882-1448-4023-BF98-FB397B0547E1}" type="slidenum">
              <a:rPr lang="en-US" smtClean="0"/>
              <a:t>23</a:t>
            </a:fld>
            <a:endParaRPr lang="en-US"/>
          </a:p>
        </p:txBody>
      </p:sp>
    </p:spTree>
    <p:extLst>
      <p:ext uri="{BB962C8B-B14F-4D97-AF65-F5344CB8AC3E}">
        <p14:creationId xmlns:p14="http://schemas.microsoft.com/office/powerpoint/2010/main" val="1571085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93E882-1448-4023-BF98-FB397B0547E1}" type="slidenum">
              <a:rPr lang="en-US" smtClean="0"/>
              <a:t>4</a:t>
            </a:fld>
            <a:endParaRPr lang="en-US"/>
          </a:p>
        </p:txBody>
      </p:sp>
    </p:spTree>
    <p:extLst>
      <p:ext uri="{BB962C8B-B14F-4D97-AF65-F5344CB8AC3E}">
        <p14:creationId xmlns:p14="http://schemas.microsoft.com/office/powerpoint/2010/main" val="24138452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93E882-1448-4023-BF98-FB397B0547E1}" type="slidenum">
              <a:rPr lang="en-US" smtClean="0"/>
              <a:t>24</a:t>
            </a:fld>
            <a:endParaRPr lang="en-US"/>
          </a:p>
        </p:txBody>
      </p:sp>
    </p:spTree>
    <p:extLst>
      <p:ext uri="{BB962C8B-B14F-4D97-AF65-F5344CB8AC3E}">
        <p14:creationId xmlns:p14="http://schemas.microsoft.com/office/powerpoint/2010/main" val="33693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93E882-1448-4023-BF98-FB397B0547E1}" type="slidenum">
              <a:rPr lang="en-US" smtClean="0"/>
              <a:t>25</a:t>
            </a:fld>
            <a:endParaRPr lang="en-US"/>
          </a:p>
        </p:txBody>
      </p:sp>
    </p:spTree>
    <p:extLst>
      <p:ext uri="{BB962C8B-B14F-4D97-AF65-F5344CB8AC3E}">
        <p14:creationId xmlns:p14="http://schemas.microsoft.com/office/powerpoint/2010/main" val="702946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93E882-1448-4023-BF98-FB397B0547E1}" type="slidenum">
              <a:rPr lang="en-US" smtClean="0"/>
              <a:t>29</a:t>
            </a:fld>
            <a:endParaRPr lang="en-US"/>
          </a:p>
        </p:txBody>
      </p:sp>
    </p:spTree>
    <p:extLst>
      <p:ext uri="{BB962C8B-B14F-4D97-AF65-F5344CB8AC3E}">
        <p14:creationId xmlns:p14="http://schemas.microsoft.com/office/powerpoint/2010/main" val="30601469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93E882-1448-4023-BF98-FB397B0547E1}" type="slidenum">
              <a:rPr lang="en-US" smtClean="0"/>
              <a:t>31</a:t>
            </a:fld>
            <a:endParaRPr lang="en-US"/>
          </a:p>
        </p:txBody>
      </p:sp>
    </p:spTree>
    <p:extLst>
      <p:ext uri="{BB962C8B-B14F-4D97-AF65-F5344CB8AC3E}">
        <p14:creationId xmlns:p14="http://schemas.microsoft.com/office/powerpoint/2010/main" val="17771919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93E882-1448-4023-BF98-FB397B0547E1}" type="slidenum">
              <a:rPr lang="en-US" smtClean="0"/>
              <a:t>32</a:t>
            </a:fld>
            <a:endParaRPr lang="en-US"/>
          </a:p>
        </p:txBody>
      </p:sp>
    </p:spTree>
    <p:extLst>
      <p:ext uri="{BB962C8B-B14F-4D97-AF65-F5344CB8AC3E}">
        <p14:creationId xmlns:p14="http://schemas.microsoft.com/office/powerpoint/2010/main" val="7406460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93E882-1448-4023-BF98-FB397B0547E1}" type="slidenum">
              <a:rPr lang="en-US" smtClean="0"/>
              <a:t>33</a:t>
            </a:fld>
            <a:endParaRPr lang="en-US"/>
          </a:p>
        </p:txBody>
      </p:sp>
    </p:spTree>
    <p:extLst>
      <p:ext uri="{BB962C8B-B14F-4D97-AF65-F5344CB8AC3E}">
        <p14:creationId xmlns:p14="http://schemas.microsoft.com/office/powerpoint/2010/main" val="3534299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93E882-1448-4023-BF98-FB397B0547E1}" type="slidenum">
              <a:rPr lang="en-US" smtClean="0"/>
              <a:t>36</a:t>
            </a:fld>
            <a:endParaRPr lang="en-US"/>
          </a:p>
        </p:txBody>
      </p:sp>
    </p:spTree>
    <p:extLst>
      <p:ext uri="{BB962C8B-B14F-4D97-AF65-F5344CB8AC3E}">
        <p14:creationId xmlns:p14="http://schemas.microsoft.com/office/powerpoint/2010/main" val="1782711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93E882-1448-4023-BF98-FB397B0547E1}" type="slidenum">
              <a:rPr lang="en-US" smtClean="0"/>
              <a:t>5</a:t>
            </a:fld>
            <a:endParaRPr lang="en-US"/>
          </a:p>
        </p:txBody>
      </p:sp>
    </p:spTree>
    <p:extLst>
      <p:ext uri="{BB962C8B-B14F-4D97-AF65-F5344CB8AC3E}">
        <p14:creationId xmlns:p14="http://schemas.microsoft.com/office/powerpoint/2010/main" val="1087534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93E882-1448-4023-BF98-FB397B0547E1}" type="slidenum">
              <a:rPr lang="en-US" smtClean="0"/>
              <a:t>8</a:t>
            </a:fld>
            <a:endParaRPr lang="en-US"/>
          </a:p>
        </p:txBody>
      </p:sp>
    </p:spTree>
    <p:extLst>
      <p:ext uri="{BB962C8B-B14F-4D97-AF65-F5344CB8AC3E}">
        <p14:creationId xmlns:p14="http://schemas.microsoft.com/office/powerpoint/2010/main" val="25026246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93E882-1448-4023-BF98-FB397B0547E1}" type="slidenum">
              <a:rPr lang="en-US" smtClean="0"/>
              <a:t>9</a:t>
            </a:fld>
            <a:endParaRPr lang="en-US"/>
          </a:p>
        </p:txBody>
      </p:sp>
    </p:spTree>
    <p:extLst>
      <p:ext uri="{BB962C8B-B14F-4D97-AF65-F5344CB8AC3E}">
        <p14:creationId xmlns:p14="http://schemas.microsoft.com/office/powerpoint/2010/main" val="3348474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93E882-1448-4023-BF98-FB397B0547E1}" type="slidenum">
              <a:rPr lang="en-US" smtClean="0"/>
              <a:t>10</a:t>
            </a:fld>
            <a:endParaRPr lang="en-US"/>
          </a:p>
        </p:txBody>
      </p:sp>
    </p:spTree>
    <p:extLst>
      <p:ext uri="{BB962C8B-B14F-4D97-AF65-F5344CB8AC3E}">
        <p14:creationId xmlns:p14="http://schemas.microsoft.com/office/powerpoint/2010/main" val="50048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93E882-1448-4023-BF98-FB397B0547E1}" type="slidenum">
              <a:rPr lang="en-US" smtClean="0"/>
              <a:t>11</a:t>
            </a:fld>
            <a:endParaRPr lang="en-US"/>
          </a:p>
        </p:txBody>
      </p:sp>
    </p:spTree>
    <p:extLst>
      <p:ext uri="{BB962C8B-B14F-4D97-AF65-F5344CB8AC3E}">
        <p14:creationId xmlns:p14="http://schemas.microsoft.com/office/powerpoint/2010/main" val="4042369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93E882-1448-4023-BF98-FB397B0547E1}" type="slidenum">
              <a:rPr lang="en-US" smtClean="0"/>
              <a:t>12</a:t>
            </a:fld>
            <a:endParaRPr lang="en-US"/>
          </a:p>
        </p:txBody>
      </p:sp>
    </p:spTree>
    <p:extLst>
      <p:ext uri="{BB962C8B-B14F-4D97-AF65-F5344CB8AC3E}">
        <p14:creationId xmlns:p14="http://schemas.microsoft.com/office/powerpoint/2010/main" val="2900536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93E882-1448-4023-BF98-FB397B0547E1}" type="slidenum">
              <a:rPr lang="en-US" smtClean="0"/>
              <a:t>13</a:t>
            </a:fld>
            <a:endParaRPr lang="en-US"/>
          </a:p>
        </p:txBody>
      </p:sp>
    </p:spTree>
    <p:extLst>
      <p:ext uri="{BB962C8B-B14F-4D97-AF65-F5344CB8AC3E}">
        <p14:creationId xmlns:p14="http://schemas.microsoft.com/office/powerpoint/2010/main" val="6262164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dirty="0"/>
              <a:t>Click to edit Master title style</a:t>
            </a:r>
          </a:p>
        </p:txBody>
      </p:sp>
      <p:sp>
        <p:nvSpPr>
          <p:cNvPr id="3" name="Subtitle 2"/>
          <p:cNvSpPr>
            <a:spLocks noGrp="1"/>
          </p:cNvSpPr>
          <p:nvPr>
            <p:ph type="subTitle" idx="1"/>
          </p:nvPr>
        </p:nvSpPr>
        <p:spPr>
          <a:xfrm>
            <a:off x="1876424" y="3602038"/>
            <a:ext cx="8791575" cy="669925"/>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9/1/2019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r>
              <a:rPr lang="en-US" dirty="0" err="1"/>
              <a:t>Rumtwinkies</a:t>
            </a:r>
            <a:r>
              <a:rPr lang="en-US" dirty="0"/>
              <a:t> and graph-x</a:t>
            </a:r>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5943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6E82F-FE92-4995-BEB4-BC8C090044C8}"/>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DDF0FEDF-22DA-4111-B32A-7BAB0864046C}"/>
              </a:ext>
            </a:extLst>
          </p:cNvPr>
          <p:cNvSpPr>
            <a:spLocks noGrp="1"/>
          </p:cNvSpPr>
          <p:nvPr>
            <p:ph type="dt" sz="half" idx="10"/>
          </p:nvPr>
        </p:nvSpPr>
        <p:spPr/>
        <p:txBody>
          <a:bodyPr/>
          <a:lstStyle/>
          <a:p>
            <a:fld id="{48A87A34-81AB-432B-8DAE-1953F412C126}" type="datetimeFigureOut">
              <a:rPr lang="en-US" smtClean="0"/>
              <a:pPr/>
              <a:t>9/1/2019</a:t>
            </a:fld>
            <a:endParaRPr lang="en-US" dirty="0"/>
          </a:p>
        </p:txBody>
      </p:sp>
      <p:sp>
        <p:nvSpPr>
          <p:cNvPr id="4" name="Footer Placeholder 3">
            <a:extLst>
              <a:ext uri="{FF2B5EF4-FFF2-40B4-BE49-F238E27FC236}">
                <a16:creationId xmlns:a16="http://schemas.microsoft.com/office/drawing/2014/main" id="{1CE8C513-4904-4E89-ACBD-189A43A36D0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9BFA732-E48C-4349-888C-688FA39AC102}"/>
              </a:ext>
            </a:extLst>
          </p:cNvPr>
          <p:cNvSpPr>
            <a:spLocks noGrp="1"/>
          </p:cNvSpPr>
          <p:nvPr>
            <p:ph type="sldNum" sz="quarter" idx="12"/>
          </p:nvPr>
        </p:nvSpPr>
        <p:spPr/>
        <p:txBody>
          <a:bodyPr/>
          <a:lstStyle/>
          <a:p>
            <a:fld id="{6D22F896-40B5-4ADD-8801-0D06FADFA095}" type="slidenum">
              <a:rPr lang="en-US" smtClean="0"/>
              <a:pPr/>
              <a:t>‹#›</a:t>
            </a:fld>
            <a:endParaRPr lang="en-US" dirty="0"/>
          </a:p>
        </p:txBody>
      </p:sp>
      <p:sp>
        <p:nvSpPr>
          <p:cNvPr id="8" name="Rectangle 7">
            <a:extLst>
              <a:ext uri="{FF2B5EF4-FFF2-40B4-BE49-F238E27FC236}">
                <a16:creationId xmlns:a16="http://schemas.microsoft.com/office/drawing/2014/main" id="{47D03287-0685-460D-A486-A3A93EFD2E40}"/>
              </a:ext>
            </a:extLst>
          </p:cNvPr>
          <p:cNvSpPr/>
          <p:nvPr userDrawn="1"/>
        </p:nvSpPr>
        <p:spPr>
          <a:xfrm>
            <a:off x="1141411" y="2097088"/>
            <a:ext cx="9905999" cy="1911407"/>
          </a:xfrm>
          <a:prstGeom prst="rect">
            <a:avLst/>
          </a:prstGeom>
        </p:spPr>
        <p:txBody>
          <a:bodyPr wrap="square">
            <a:spAutoFit/>
          </a:bodyPr>
          <a:lstStyle/>
          <a:p>
            <a:endParaRPr lang="en-US" dirty="0"/>
          </a:p>
        </p:txBody>
      </p:sp>
      <p:sp>
        <p:nvSpPr>
          <p:cNvPr id="11" name="Text Placeholder 10">
            <a:extLst>
              <a:ext uri="{FF2B5EF4-FFF2-40B4-BE49-F238E27FC236}">
                <a16:creationId xmlns:a16="http://schemas.microsoft.com/office/drawing/2014/main" id="{3839DC38-EBD6-4AB7-B603-43E0E5B5174F}"/>
              </a:ext>
            </a:extLst>
          </p:cNvPr>
          <p:cNvSpPr>
            <a:spLocks noGrp="1"/>
          </p:cNvSpPr>
          <p:nvPr>
            <p:ph type="body" sz="quarter" idx="13" hasCustomPrompt="1"/>
          </p:nvPr>
        </p:nvSpPr>
        <p:spPr>
          <a:xfrm>
            <a:off x="1143000" y="2268364"/>
            <a:ext cx="9906000" cy="1477962"/>
          </a:xfrm>
        </p:spPr>
        <p:txBody>
          <a:bodyPr>
            <a:normAutofit/>
          </a:bodyPr>
          <a:lstStyle>
            <a:lvl1pPr marL="0" indent="0">
              <a:buNone/>
              <a:defRPr sz="4000"/>
            </a:lvl1pPr>
          </a:lstStyle>
          <a:p>
            <a:pPr lvl="0"/>
            <a:r>
              <a:rPr lang="en-US" dirty="0"/>
              <a:t>Edit Master title style</a:t>
            </a:r>
          </a:p>
        </p:txBody>
      </p:sp>
      <p:sp>
        <p:nvSpPr>
          <p:cNvPr id="13" name="Text Placeholder 12">
            <a:extLst>
              <a:ext uri="{FF2B5EF4-FFF2-40B4-BE49-F238E27FC236}">
                <a16:creationId xmlns:a16="http://schemas.microsoft.com/office/drawing/2014/main" id="{3B8BB93C-EC04-42DB-8537-E2AAF945D93A}"/>
              </a:ext>
            </a:extLst>
          </p:cNvPr>
          <p:cNvSpPr>
            <a:spLocks noGrp="1"/>
          </p:cNvSpPr>
          <p:nvPr>
            <p:ph type="body" sz="quarter" idx="14" hasCustomPrompt="1"/>
          </p:nvPr>
        </p:nvSpPr>
        <p:spPr>
          <a:xfrm>
            <a:off x="2068513" y="4572000"/>
            <a:ext cx="7767637" cy="793750"/>
          </a:xfrm>
        </p:spPr>
        <p:txBody>
          <a:bodyPr/>
          <a:lstStyle>
            <a:lvl1pPr marL="0" indent="0">
              <a:buNone/>
              <a:defRPr/>
            </a:lvl1pPr>
          </a:lstStyle>
          <a:p>
            <a:pPr lvl="0"/>
            <a:r>
              <a:rPr lang="en-US" dirty="0"/>
              <a:t>Enter presenters here</a:t>
            </a:r>
          </a:p>
        </p:txBody>
      </p:sp>
    </p:spTree>
    <p:extLst>
      <p:ext uri="{BB962C8B-B14F-4D97-AF65-F5344CB8AC3E}">
        <p14:creationId xmlns:p14="http://schemas.microsoft.com/office/powerpoint/2010/main" val="37070875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ew title slide">
    <p:spTree>
      <p:nvGrpSpPr>
        <p:cNvPr id="1" name=""/>
        <p:cNvGrpSpPr/>
        <p:nvPr/>
      </p:nvGrpSpPr>
      <p:grpSpPr>
        <a:xfrm>
          <a:off x="0" y="0"/>
          <a:ext cx="0" cy="0"/>
          <a:chOff x="0" y="0"/>
          <a:chExt cx="0" cy="0"/>
        </a:xfrm>
      </p:grpSpPr>
      <p:pic>
        <p:nvPicPr>
          <p:cNvPr id="3" name="Picture 2" descr="\\DROBO-FS\QuickDrops\JB\PPTX NG\Droplets\LightingOverlay.png">
            <a:extLst>
              <a:ext uri="{FF2B5EF4-FFF2-40B4-BE49-F238E27FC236}">
                <a16:creationId xmlns:a16="http://schemas.microsoft.com/office/drawing/2014/main" id="{DB8D0DA8-D880-4068-9FF6-D79C2FC766F1}"/>
              </a:ext>
            </a:extLst>
          </p:cNvPr>
          <p:cNvPicPr>
            <a:picLocks noChangeAspect="1" noChangeArrowheads="1"/>
          </p:cNvPicPr>
          <p:nvPr userDrawn="1"/>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4" name="Group 3">
            <a:extLst>
              <a:ext uri="{FF2B5EF4-FFF2-40B4-BE49-F238E27FC236}">
                <a16:creationId xmlns:a16="http://schemas.microsoft.com/office/drawing/2014/main" id="{E8B15478-9E59-49C6-8230-66A3A7A04D4E}"/>
              </a:ext>
            </a:extLst>
          </p:cNvPr>
          <p:cNvGrpSpPr/>
          <p:nvPr userDrawn="1"/>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5" name="Rectangle 5">
              <a:extLst>
                <a:ext uri="{FF2B5EF4-FFF2-40B4-BE49-F238E27FC236}">
                  <a16:creationId xmlns:a16="http://schemas.microsoft.com/office/drawing/2014/main" id="{5C8270D1-6FE1-43D9-B7D0-52D2C0038881}"/>
                </a:ext>
              </a:extLst>
            </p:cNvPr>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6" name="Freeform 6">
              <a:extLst>
                <a:ext uri="{FF2B5EF4-FFF2-40B4-BE49-F238E27FC236}">
                  <a16:creationId xmlns:a16="http://schemas.microsoft.com/office/drawing/2014/main" id="{3836FFAF-DB29-4A40-B786-D7C860C5A681}"/>
                </a:ext>
              </a:extLst>
            </p:cNvPr>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 name="Freeform 7">
              <a:extLst>
                <a:ext uri="{FF2B5EF4-FFF2-40B4-BE49-F238E27FC236}">
                  <a16:creationId xmlns:a16="http://schemas.microsoft.com/office/drawing/2014/main" id="{5DB7DE83-D64F-416E-9694-4FB661913BB9}"/>
                </a:ext>
              </a:extLst>
            </p:cNvPr>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 name="Rectangle 8">
              <a:extLst>
                <a:ext uri="{FF2B5EF4-FFF2-40B4-BE49-F238E27FC236}">
                  <a16:creationId xmlns:a16="http://schemas.microsoft.com/office/drawing/2014/main" id="{79D09A5B-BF07-4105-9C9D-538E2380A77F}"/>
                </a:ext>
              </a:extLst>
            </p:cNvPr>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9" name="Freeform 9">
              <a:extLst>
                <a:ext uri="{FF2B5EF4-FFF2-40B4-BE49-F238E27FC236}">
                  <a16:creationId xmlns:a16="http://schemas.microsoft.com/office/drawing/2014/main" id="{ECCC47D8-4677-4104-987B-E3313943FC9B}"/>
                </a:ext>
              </a:extLst>
            </p:cNvPr>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 name="Freeform 10">
              <a:extLst>
                <a:ext uri="{FF2B5EF4-FFF2-40B4-BE49-F238E27FC236}">
                  <a16:creationId xmlns:a16="http://schemas.microsoft.com/office/drawing/2014/main" id="{1E1837BD-21CA-4A9D-A217-89CA9DF3D9CA}"/>
                </a:ext>
              </a:extLst>
            </p:cNvPr>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 name="Freeform 11">
              <a:extLst>
                <a:ext uri="{FF2B5EF4-FFF2-40B4-BE49-F238E27FC236}">
                  <a16:creationId xmlns:a16="http://schemas.microsoft.com/office/drawing/2014/main" id="{C78EC3BD-3E8C-42B5-A97E-1343969F7453}"/>
                </a:ext>
              </a:extLst>
            </p:cNvPr>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12">
              <a:extLst>
                <a:ext uri="{FF2B5EF4-FFF2-40B4-BE49-F238E27FC236}">
                  <a16:creationId xmlns:a16="http://schemas.microsoft.com/office/drawing/2014/main" id="{8097101F-21EC-47E3-BC1B-DF285B807B9F}"/>
                </a:ext>
              </a:extLst>
            </p:cNvPr>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13">
              <a:extLst>
                <a:ext uri="{FF2B5EF4-FFF2-40B4-BE49-F238E27FC236}">
                  <a16:creationId xmlns:a16="http://schemas.microsoft.com/office/drawing/2014/main" id="{A6D15723-EDDC-4A8E-915E-22C1E4A5CE9D}"/>
                </a:ext>
              </a:extLst>
            </p:cNvPr>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14">
              <a:extLst>
                <a:ext uri="{FF2B5EF4-FFF2-40B4-BE49-F238E27FC236}">
                  <a16:creationId xmlns:a16="http://schemas.microsoft.com/office/drawing/2014/main" id="{6449EA10-79CA-47A9-882D-48220481755E}"/>
                </a:ext>
              </a:extLst>
            </p:cNvPr>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15">
              <a:extLst>
                <a:ext uri="{FF2B5EF4-FFF2-40B4-BE49-F238E27FC236}">
                  <a16:creationId xmlns:a16="http://schemas.microsoft.com/office/drawing/2014/main" id="{3F0C6FC9-83D5-4202-ACC4-1072D4927C19}"/>
                </a:ext>
              </a:extLst>
            </p:cNvPr>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16">
              <a:extLst>
                <a:ext uri="{FF2B5EF4-FFF2-40B4-BE49-F238E27FC236}">
                  <a16:creationId xmlns:a16="http://schemas.microsoft.com/office/drawing/2014/main" id="{194FE3F5-1E9B-40EC-8517-279BD4729D02}"/>
                </a:ext>
              </a:extLst>
            </p:cNvPr>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7">
              <a:extLst>
                <a:ext uri="{FF2B5EF4-FFF2-40B4-BE49-F238E27FC236}">
                  <a16:creationId xmlns:a16="http://schemas.microsoft.com/office/drawing/2014/main" id="{6F4ED392-6072-4743-B988-69CC527A641C}"/>
                </a:ext>
              </a:extLst>
            </p:cNvPr>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8">
              <a:extLst>
                <a:ext uri="{FF2B5EF4-FFF2-40B4-BE49-F238E27FC236}">
                  <a16:creationId xmlns:a16="http://schemas.microsoft.com/office/drawing/2014/main" id="{896F28BC-04B4-4573-9F02-0611D6FB2571}"/>
                </a:ext>
              </a:extLst>
            </p:cNvPr>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9">
              <a:extLst>
                <a:ext uri="{FF2B5EF4-FFF2-40B4-BE49-F238E27FC236}">
                  <a16:creationId xmlns:a16="http://schemas.microsoft.com/office/drawing/2014/main" id="{F17A7436-E4C1-4B12-8628-0CB502F2343B}"/>
                </a:ext>
              </a:extLst>
            </p:cNvPr>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20">
              <a:extLst>
                <a:ext uri="{FF2B5EF4-FFF2-40B4-BE49-F238E27FC236}">
                  <a16:creationId xmlns:a16="http://schemas.microsoft.com/office/drawing/2014/main" id="{F412A482-5CFA-4BA0-9363-37450B3B9D6E}"/>
                </a:ext>
              </a:extLst>
            </p:cNvPr>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21">
              <a:extLst>
                <a:ext uri="{FF2B5EF4-FFF2-40B4-BE49-F238E27FC236}">
                  <a16:creationId xmlns:a16="http://schemas.microsoft.com/office/drawing/2014/main" id="{497C9B96-8077-498A-9C3E-7D28D750F162}"/>
                </a:ext>
              </a:extLst>
            </p:cNvPr>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22">
              <a:extLst>
                <a:ext uri="{FF2B5EF4-FFF2-40B4-BE49-F238E27FC236}">
                  <a16:creationId xmlns:a16="http://schemas.microsoft.com/office/drawing/2014/main" id="{DF6A2A64-50A1-4B68-8C0C-21EE3294C968}"/>
                </a:ext>
              </a:extLst>
            </p:cNvPr>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23">
              <a:extLst>
                <a:ext uri="{FF2B5EF4-FFF2-40B4-BE49-F238E27FC236}">
                  <a16:creationId xmlns:a16="http://schemas.microsoft.com/office/drawing/2014/main" id="{C4D2D9FA-19B8-4586-BA84-E45C8BDD6643}"/>
                </a:ext>
              </a:extLst>
            </p:cNvPr>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24">
              <a:extLst>
                <a:ext uri="{FF2B5EF4-FFF2-40B4-BE49-F238E27FC236}">
                  <a16:creationId xmlns:a16="http://schemas.microsoft.com/office/drawing/2014/main" id="{65F89764-CC5F-4F3A-BFDC-C64749E10A3F}"/>
                </a:ext>
              </a:extLst>
            </p:cNvPr>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25">
              <a:extLst>
                <a:ext uri="{FF2B5EF4-FFF2-40B4-BE49-F238E27FC236}">
                  <a16:creationId xmlns:a16="http://schemas.microsoft.com/office/drawing/2014/main" id="{C6A26557-6A45-4EC5-B29B-6B0A80BA6DFA}"/>
                </a:ext>
              </a:extLst>
            </p:cNvPr>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26">
              <a:extLst>
                <a:ext uri="{FF2B5EF4-FFF2-40B4-BE49-F238E27FC236}">
                  <a16:creationId xmlns:a16="http://schemas.microsoft.com/office/drawing/2014/main" id="{BCD0C4C7-1623-4980-8F5D-DD550DBCAEBD}"/>
                </a:ext>
              </a:extLst>
            </p:cNvPr>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7">
              <a:extLst>
                <a:ext uri="{FF2B5EF4-FFF2-40B4-BE49-F238E27FC236}">
                  <a16:creationId xmlns:a16="http://schemas.microsoft.com/office/drawing/2014/main" id="{5B4B9033-11CB-4583-A90D-03BC169752A3}"/>
                </a:ext>
              </a:extLst>
            </p:cNvPr>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8">
              <a:extLst>
                <a:ext uri="{FF2B5EF4-FFF2-40B4-BE49-F238E27FC236}">
                  <a16:creationId xmlns:a16="http://schemas.microsoft.com/office/drawing/2014/main" id="{EB707005-37D6-4C3C-9004-DA0B578C5FBC}"/>
                </a:ext>
              </a:extLst>
            </p:cNvPr>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9">
              <a:extLst>
                <a:ext uri="{FF2B5EF4-FFF2-40B4-BE49-F238E27FC236}">
                  <a16:creationId xmlns:a16="http://schemas.microsoft.com/office/drawing/2014/main" id="{84AD46EF-C4E8-4F69-A655-1D4B8A99586B}"/>
                </a:ext>
              </a:extLst>
            </p:cNvPr>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30">
              <a:extLst>
                <a:ext uri="{FF2B5EF4-FFF2-40B4-BE49-F238E27FC236}">
                  <a16:creationId xmlns:a16="http://schemas.microsoft.com/office/drawing/2014/main" id="{6ABFA7E5-ACA8-4F71-AC33-B5838530372F}"/>
                </a:ext>
              </a:extLst>
            </p:cNvPr>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31">
              <a:extLst>
                <a:ext uri="{FF2B5EF4-FFF2-40B4-BE49-F238E27FC236}">
                  <a16:creationId xmlns:a16="http://schemas.microsoft.com/office/drawing/2014/main" id="{532CBDA9-C9E1-45AF-82A0-89AB0B74CA48}"/>
                </a:ext>
              </a:extLst>
            </p:cNvPr>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32">
              <a:extLst>
                <a:ext uri="{FF2B5EF4-FFF2-40B4-BE49-F238E27FC236}">
                  <a16:creationId xmlns:a16="http://schemas.microsoft.com/office/drawing/2014/main" id="{645BC4A6-832E-4FD2-94EE-9C528A122C23}"/>
                </a:ext>
              </a:extLst>
            </p:cNvPr>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Rectangle 33">
              <a:extLst>
                <a:ext uri="{FF2B5EF4-FFF2-40B4-BE49-F238E27FC236}">
                  <a16:creationId xmlns:a16="http://schemas.microsoft.com/office/drawing/2014/main" id="{3B312BA3-FFC7-4EDF-89A8-76BD85FA1B25}"/>
                </a:ext>
              </a:extLst>
            </p:cNvPr>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4" name="Freeform 34">
              <a:extLst>
                <a:ext uri="{FF2B5EF4-FFF2-40B4-BE49-F238E27FC236}">
                  <a16:creationId xmlns:a16="http://schemas.microsoft.com/office/drawing/2014/main" id="{DAF807F9-618D-4A6C-BB39-2759430FC109}"/>
                </a:ext>
              </a:extLst>
            </p:cNvPr>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35">
              <a:extLst>
                <a:ext uri="{FF2B5EF4-FFF2-40B4-BE49-F238E27FC236}">
                  <a16:creationId xmlns:a16="http://schemas.microsoft.com/office/drawing/2014/main" id="{9E91E867-B48F-4AF4-8335-74898FA8FD6C}"/>
                </a:ext>
              </a:extLst>
            </p:cNvPr>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36">
              <a:extLst>
                <a:ext uri="{FF2B5EF4-FFF2-40B4-BE49-F238E27FC236}">
                  <a16:creationId xmlns:a16="http://schemas.microsoft.com/office/drawing/2014/main" id="{CDEB0732-9E5A-4468-A364-750C8D29BF9B}"/>
                </a:ext>
              </a:extLst>
            </p:cNvPr>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7">
              <a:extLst>
                <a:ext uri="{FF2B5EF4-FFF2-40B4-BE49-F238E27FC236}">
                  <a16:creationId xmlns:a16="http://schemas.microsoft.com/office/drawing/2014/main" id="{07A98135-116F-4F86-BAC9-E4630E504CF4}"/>
                </a:ext>
              </a:extLst>
            </p:cNvPr>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8">
              <a:extLst>
                <a:ext uri="{FF2B5EF4-FFF2-40B4-BE49-F238E27FC236}">
                  <a16:creationId xmlns:a16="http://schemas.microsoft.com/office/drawing/2014/main" id="{0479974C-8383-4AB1-84B5-495C82946AC4}"/>
                </a:ext>
              </a:extLst>
            </p:cNvPr>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9">
              <a:extLst>
                <a:ext uri="{FF2B5EF4-FFF2-40B4-BE49-F238E27FC236}">
                  <a16:creationId xmlns:a16="http://schemas.microsoft.com/office/drawing/2014/main" id="{7B139F71-711C-4888-9C76-68F36AFD2284}"/>
                </a:ext>
              </a:extLst>
            </p:cNvPr>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40">
              <a:extLst>
                <a:ext uri="{FF2B5EF4-FFF2-40B4-BE49-F238E27FC236}">
                  <a16:creationId xmlns:a16="http://schemas.microsoft.com/office/drawing/2014/main" id="{6780EE68-7659-48D4-A14C-47FB41913E06}"/>
                </a:ext>
              </a:extLst>
            </p:cNvPr>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41">
              <a:extLst>
                <a:ext uri="{FF2B5EF4-FFF2-40B4-BE49-F238E27FC236}">
                  <a16:creationId xmlns:a16="http://schemas.microsoft.com/office/drawing/2014/main" id="{B6EBE4BB-048A-44C5-B125-6CF8D835D7BB}"/>
                </a:ext>
              </a:extLst>
            </p:cNvPr>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42">
              <a:extLst>
                <a:ext uri="{FF2B5EF4-FFF2-40B4-BE49-F238E27FC236}">
                  <a16:creationId xmlns:a16="http://schemas.microsoft.com/office/drawing/2014/main" id="{5FAE0ED5-5DB8-43E7-A3B3-B1EAF4FE07E6}"/>
                </a:ext>
              </a:extLst>
            </p:cNvPr>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43">
              <a:extLst>
                <a:ext uri="{FF2B5EF4-FFF2-40B4-BE49-F238E27FC236}">
                  <a16:creationId xmlns:a16="http://schemas.microsoft.com/office/drawing/2014/main" id="{4239E237-903C-4E53-82A3-6F3C26911851}"/>
                </a:ext>
              </a:extLst>
            </p:cNvPr>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44">
              <a:extLst>
                <a:ext uri="{FF2B5EF4-FFF2-40B4-BE49-F238E27FC236}">
                  <a16:creationId xmlns:a16="http://schemas.microsoft.com/office/drawing/2014/main" id="{7B96FC31-3978-49D4-BEEA-99B6FAC777BF}"/>
                </a:ext>
              </a:extLst>
            </p:cNvPr>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Rectangle 45">
              <a:extLst>
                <a:ext uri="{FF2B5EF4-FFF2-40B4-BE49-F238E27FC236}">
                  <a16:creationId xmlns:a16="http://schemas.microsoft.com/office/drawing/2014/main" id="{5FA31819-8DFA-4B8D-91BB-7A3740B3BC01}"/>
                </a:ext>
              </a:extLst>
            </p:cNvPr>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6" name="Freeform 46">
              <a:extLst>
                <a:ext uri="{FF2B5EF4-FFF2-40B4-BE49-F238E27FC236}">
                  <a16:creationId xmlns:a16="http://schemas.microsoft.com/office/drawing/2014/main" id="{2BA52BEA-8DA9-4494-84C4-E2A0DA2A6B55}"/>
                </a:ext>
              </a:extLst>
            </p:cNvPr>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7">
              <a:extLst>
                <a:ext uri="{FF2B5EF4-FFF2-40B4-BE49-F238E27FC236}">
                  <a16:creationId xmlns:a16="http://schemas.microsoft.com/office/drawing/2014/main" id="{ABFF12E0-0E3B-45CE-8CD7-06D74992A73F}"/>
                </a:ext>
              </a:extLst>
            </p:cNvPr>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8">
              <a:extLst>
                <a:ext uri="{FF2B5EF4-FFF2-40B4-BE49-F238E27FC236}">
                  <a16:creationId xmlns:a16="http://schemas.microsoft.com/office/drawing/2014/main" id="{EF413AF9-2898-4496-9168-45AE8A174150}"/>
                </a:ext>
              </a:extLst>
            </p:cNvPr>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9">
              <a:extLst>
                <a:ext uri="{FF2B5EF4-FFF2-40B4-BE49-F238E27FC236}">
                  <a16:creationId xmlns:a16="http://schemas.microsoft.com/office/drawing/2014/main" id="{7F9222C8-B5C8-40C2-A1FA-2F2A26A16CC1}"/>
                </a:ext>
              </a:extLst>
            </p:cNvPr>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50">
              <a:extLst>
                <a:ext uri="{FF2B5EF4-FFF2-40B4-BE49-F238E27FC236}">
                  <a16:creationId xmlns:a16="http://schemas.microsoft.com/office/drawing/2014/main" id="{2480DBD2-1F86-459F-BC44-1C2D5CDF7EBA}"/>
                </a:ext>
              </a:extLst>
            </p:cNvPr>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51">
              <a:extLst>
                <a:ext uri="{FF2B5EF4-FFF2-40B4-BE49-F238E27FC236}">
                  <a16:creationId xmlns:a16="http://schemas.microsoft.com/office/drawing/2014/main" id="{C0AF17A2-07D4-4976-B1D5-EC6DDC26C2BC}"/>
                </a:ext>
              </a:extLst>
            </p:cNvPr>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Freeform 52">
              <a:extLst>
                <a:ext uri="{FF2B5EF4-FFF2-40B4-BE49-F238E27FC236}">
                  <a16:creationId xmlns:a16="http://schemas.microsoft.com/office/drawing/2014/main" id="{CAF56A05-8DD7-4D91-B58B-BA9CEEB2A548}"/>
                </a:ext>
              </a:extLst>
            </p:cNvPr>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3" name="Freeform 53">
              <a:extLst>
                <a:ext uri="{FF2B5EF4-FFF2-40B4-BE49-F238E27FC236}">
                  <a16:creationId xmlns:a16="http://schemas.microsoft.com/office/drawing/2014/main" id="{023F5C60-2426-4BAC-B595-761B20912AB4}"/>
                </a:ext>
              </a:extLst>
            </p:cNvPr>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54">
              <a:extLst>
                <a:ext uri="{FF2B5EF4-FFF2-40B4-BE49-F238E27FC236}">
                  <a16:creationId xmlns:a16="http://schemas.microsoft.com/office/drawing/2014/main" id="{36890AE3-2588-4DF6-8C7F-FE766A36DA18}"/>
                </a:ext>
              </a:extLst>
            </p:cNvPr>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55">
              <a:extLst>
                <a:ext uri="{FF2B5EF4-FFF2-40B4-BE49-F238E27FC236}">
                  <a16:creationId xmlns:a16="http://schemas.microsoft.com/office/drawing/2014/main" id="{40BC3597-6C83-4D37-9872-89C8130D756C}"/>
                </a:ext>
              </a:extLst>
            </p:cNvPr>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56">
              <a:extLst>
                <a:ext uri="{FF2B5EF4-FFF2-40B4-BE49-F238E27FC236}">
                  <a16:creationId xmlns:a16="http://schemas.microsoft.com/office/drawing/2014/main" id="{BF6B8A22-6C6B-4E0C-8B50-400D79281B86}"/>
                </a:ext>
              </a:extLst>
            </p:cNvPr>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7">
              <a:extLst>
                <a:ext uri="{FF2B5EF4-FFF2-40B4-BE49-F238E27FC236}">
                  <a16:creationId xmlns:a16="http://schemas.microsoft.com/office/drawing/2014/main" id="{D5FE98C7-4219-471C-A1CB-16A381B8B22D}"/>
                </a:ext>
              </a:extLst>
            </p:cNvPr>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8">
              <a:extLst>
                <a:ext uri="{FF2B5EF4-FFF2-40B4-BE49-F238E27FC236}">
                  <a16:creationId xmlns:a16="http://schemas.microsoft.com/office/drawing/2014/main" id="{EB4B3EE2-BC90-4150-877B-D763CBD3E348}"/>
                </a:ext>
              </a:extLst>
            </p:cNvPr>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Tree>
    <p:extLst>
      <p:ext uri="{BB962C8B-B14F-4D97-AF65-F5344CB8AC3E}">
        <p14:creationId xmlns:p14="http://schemas.microsoft.com/office/powerpoint/2010/main" val="752591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9/1/2019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9/1/2019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9/1/2019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9/1/2019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9/1/2019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lumOff val="5000"/>
          </a:schemeClr>
        </a:solid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9/1/2019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6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60" r:id="rId11"/>
    <p:sldLayoutId id="2147483661" r:id="rId12"/>
    <p:sldLayoutId id="2147483666" r:id="rId13"/>
    <p:sldLayoutId id="2147483663" r:id="rId14"/>
    <p:sldLayoutId id="2147483667" r:id="rId15"/>
    <p:sldLayoutId id="2147483668" r:id="rId16"/>
    <p:sldLayoutId id="2147483658" r:id="rId17"/>
    <p:sldLayoutId id="2147483659" r:id="rId18"/>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lumOff val="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2839663"/>
      </p:ext>
    </p:extLst>
  </p:cSld>
  <p:clrMap bg1="lt1" tx1="dk1" bg2="lt2" tx2="dk2" accent1="accent1" accent2="accent2" accent3="accent3" accent4="accent4" accent5="accent5" accent6="accent6" hlink="hlink" folHlink="folHlink"/>
  <p:sldLayoutIdLst>
    <p:sldLayoutId id="2147483671" r:id="rId1"/>
    <p:sldLayoutId id="214748367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2HNuzUuVyv0" TargetMode="External"/><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hyperlink" Target="https://www.mdsec.co.uk/2019/03/silencing-cylance-a-case-study-in-modern-edrs/" TargetMode="External"/><Relationship Id="rId4" Type="http://schemas.openxmlformats.org/officeDocument/2006/relationships/hyperlink" Target="https://www.blackhat.com/eu-17/briefings.html#red-team-techniques-for-evading-bypassing-and-disabling-ms-advanced-threat-protection-and-advanced-threat-analytic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N2rVy1EZJOI"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byt3bl33d3r/SILENTTRINITY" TargetMode="External"/><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18.png"/><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customXml" Target="../ink/ink2.xml"/><Relationship Id="rId10" Type="http://schemas.openxmlformats.org/officeDocument/2006/relationships/image" Target="../media/image170.png"/><Relationship Id="rId4" Type="http://schemas.openxmlformats.org/officeDocument/2006/relationships/image" Target="../media/image140.png"/><Relationship Id="rId9" Type="http://schemas.openxmlformats.org/officeDocument/2006/relationships/customXml" Target="../ink/ink4.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20.png"/><Relationship Id="rId1" Type="http://schemas.openxmlformats.org/officeDocument/2006/relationships/slideLayout" Target="../slideLayouts/slideLayout9.xml"/><Relationship Id="rId4" Type="http://schemas.openxmlformats.org/officeDocument/2006/relationships/image" Target="../media/image190.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hyperlink" Target="https://medium.com/@_graphx/how-i-got-cylance-to-commit-seppuku-c1f18689be1b"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C1811-8EDD-4F15-913C-104B9C16C117}"/>
              </a:ext>
            </a:extLst>
          </p:cNvPr>
          <p:cNvSpPr>
            <a:spLocks noGrp="1"/>
          </p:cNvSpPr>
          <p:nvPr>
            <p:ph type="ctrTitle" idx="4294967295"/>
          </p:nvPr>
        </p:nvSpPr>
        <p:spPr>
          <a:xfrm>
            <a:off x="2480984" y="1747838"/>
            <a:ext cx="9278937" cy="848125"/>
          </a:xfrm>
          <a:prstGeom prst="rect">
            <a:avLst/>
          </a:prstGeom>
          <a:noFill/>
        </p:spPr>
        <p:txBody>
          <a:bodyPr/>
          <a:lstStyle/>
          <a:p>
            <a:r>
              <a:rPr lang="en-US" b="1" dirty="0">
                <a:solidFill>
                  <a:schemeClr val="bg1"/>
                </a:solidFill>
                <a:latin typeface="+mn-lt"/>
              </a:rPr>
              <a:t>DEFEATING NEXT-GEN AV AND EDR	</a:t>
            </a:r>
          </a:p>
        </p:txBody>
      </p:sp>
      <p:sp>
        <p:nvSpPr>
          <p:cNvPr id="3" name="Subtitle 2">
            <a:extLst>
              <a:ext uri="{FF2B5EF4-FFF2-40B4-BE49-F238E27FC236}">
                <a16:creationId xmlns:a16="http://schemas.microsoft.com/office/drawing/2014/main" id="{1AFDCC6C-D85C-4578-88F1-2D28C6B77D57}"/>
              </a:ext>
            </a:extLst>
          </p:cNvPr>
          <p:cNvSpPr>
            <a:spLocks noGrp="1"/>
          </p:cNvSpPr>
          <p:nvPr>
            <p:ph type="subTitle" idx="4294967295"/>
          </p:nvPr>
        </p:nvSpPr>
        <p:spPr>
          <a:xfrm>
            <a:off x="3215186" y="2703964"/>
            <a:ext cx="8791575" cy="835025"/>
          </a:xfrm>
          <a:prstGeom prst="rect">
            <a:avLst/>
          </a:prstGeom>
        </p:spPr>
        <p:txBody>
          <a:bodyPr>
            <a:normAutofit/>
          </a:bodyPr>
          <a:lstStyle/>
          <a:p>
            <a:pPr marL="0" indent="0">
              <a:buNone/>
            </a:pPr>
            <a:r>
              <a:rPr lang="en-US" sz="3600" dirty="0">
                <a:solidFill>
                  <a:schemeClr val="bg1"/>
                </a:solidFill>
              </a:rPr>
              <a:t>Using old tricks on new dogs</a:t>
            </a:r>
          </a:p>
        </p:txBody>
      </p:sp>
      <p:sp>
        <p:nvSpPr>
          <p:cNvPr id="4" name="Subtitle 2">
            <a:extLst>
              <a:ext uri="{FF2B5EF4-FFF2-40B4-BE49-F238E27FC236}">
                <a16:creationId xmlns:a16="http://schemas.microsoft.com/office/drawing/2014/main" id="{0A783FDE-ABAA-4D74-946D-4A55B56AFECB}"/>
              </a:ext>
            </a:extLst>
          </p:cNvPr>
          <p:cNvSpPr txBox="1">
            <a:spLocks/>
          </p:cNvSpPr>
          <p:nvPr/>
        </p:nvSpPr>
        <p:spPr>
          <a:xfrm>
            <a:off x="3215186" y="3511950"/>
            <a:ext cx="8394009" cy="8350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	Rum Twinkies and Graph-X</a:t>
            </a:r>
          </a:p>
        </p:txBody>
      </p:sp>
    </p:spTree>
    <p:extLst>
      <p:ext uri="{BB962C8B-B14F-4D97-AF65-F5344CB8AC3E}">
        <p14:creationId xmlns:p14="http://schemas.microsoft.com/office/powerpoint/2010/main" val="13335326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84AC4-D4C9-482C-B0D5-AED31454B866}"/>
              </a:ext>
            </a:extLst>
          </p:cNvPr>
          <p:cNvSpPr>
            <a:spLocks noGrp="1"/>
          </p:cNvSpPr>
          <p:nvPr>
            <p:ph type="title"/>
          </p:nvPr>
        </p:nvSpPr>
        <p:spPr>
          <a:xfrm>
            <a:off x="1197072" y="0"/>
            <a:ext cx="5934508" cy="1639886"/>
          </a:xfrm>
        </p:spPr>
        <p:txBody>
          <a:bodyPr/>
          <a:lstStyle/>
          <a:p>
            <a:r>
              <a:rPr lang="en-US" dirty="0"/>
              <a:t>Next-Gen AV 101</a:t>
            </a:r>
          </a:p>
        </p:txBody>
      </p:sp>
      <p:pic>
        <p:nvPicPr>
          <p:cNvPr id="6" name="Picture Placeholder 5">
            <a:extLst>
              <a:ext uri="{FF2B5EF4-FFF2-40B4-BE49-F238E27FC236}">
                <a16:creationId xmlns:a16="http://schemas.microsoft.com/office/drawing/2014/main" id="{5E97C0B7-71FA-495C-8816-87DF0B558590}"/>
              </a:ext>
            </a:extLst>
          </p:cNvPr>
          <p:cNvPicPr>
            <a:picLocks noGrp="1" noChangeAspect="1"/>
          </p:cNvPicPr>
          <p:nvPr>
            <p:ph type="pic" idx="1"/>
          </p:nvPr>
        </p:nvPicPr>
        <p:blipFill>
          <a:blip r:embed="rId3"/>
          <a:srcRect l="19002" r="19002"/>
          <a:stretch>
            <a:fillRect/>
          </a:stretch>
        </p:blipFill>
        <p:spPr>
          <a:xfrm>
            <a:off x="8312290" y="821961"/>
            <a:ext cx="3088157" cy="5478122"/>
          </a:xfrm>
        </p:spPr>
      </p:pic>
      <p:sp>
        <p:nvSpPr>
          <p:cNvPr id="4" name="Text Placeholder 3">
            <a:extLst>
              <a:ext uri="{FF2B5EF4-FFF2-40B4-BE49-F238E27FC236}">
                <a16:creationId xmlns:a16="http://schemas.microsoft.com/office/drawing/2014/main" id="{E6C0122B-4F17-4A64-92C4-42C33D088AE1}"/>
              </a:ext>
            </a:extLst>
          </p:cNvPr>
          <p:cNvSpPr>
            <a:spLocks noGrp="1"/>
          </p:cNvSpPr>
          <p:nvPr>
            <p:ph type="body" sz="half" idx="2"/>
          </p:nvPr>
        </p:nvSpPr>
        <p:spPr>
          <a:xfrm>
            <a:off x="680235" y="2146119"/>
            <a:ext cx="8066200" cy="3541714"/>
          </a:xfrm>
        </p:spPr>
        <p:txBody>
          <a:bodyPr>
            <a:normAutofit/>
          </a:bodyPr>
          <a:lstStyle/>
          <a:p>
            <a:r>
              <a:rPr lang="en-US" sz="1800" dirty="0"/>
              <a:t>Old AV: Make decisions based on file signature in a really </a:t>
            </a:r>
            <a:r>
              <a:rPr lang="en-US" sz="1800" dirty="0" err="1"/>
              <a:t>really</a:t>
            </a:r>
            <a:r>
              <a:rPr lang="en-US" sz="1800" dirty="0"/>
              <a:t> big database</a:t>
            </a:r>
          </a:p>
          <a:p>
            <a:r>
              <a:rPr lang="en-US" sz="1800" dirty="0"/>
              <a:t>Next-Gen AV:  Looks at process behavior </a:t>
            </a:r>
          </a:p>
          <a:p>
            <a:r>
              <a:rPr lang="en-US" sz="1800" dirty="0"/>
              <a:t>Old AV: Long resource intensive filesystem scans</a:t>
            </a:r>
          </a:p>
          <a:p>
            <a:r>
              <a:rPr lang="en-US" sz="1800" dirty="0"/>
              <a:t>Next-Gen AV:  Behavioral analysis, exploit detection, app whitelisting and more  </a:t>
            </a:r>
          </a:p>
          <a:p>
            <a:r>
              <a:rPr lang="en-US" sz="1800" dirty="0"/>
              <a:t>Old AV: Pain in the ass to uninstall (See John McAfee’s tutorial)</a:t>
            </a:r>
          </a:p>
          <a:p>
            <a:r>
              <a:rPr lang="en-US" sz="1800" dirty="0"/>
              <a:t>Next-Gen AV:  As it turns out a lot easier to kill than John McAfee </a:t>
            </a:r>
          </a:p>
        </p:txBody>
      </p:sp>
    </p:spTree>
    <p:extLst>
      <p:ext uri="{BB962C8B-B14F-4D97-AF65-F5344CB8AC3E}">
        <p14:creationId xmlns:p14="http://schemas.microsoft.com/office/powerpoint/2010/main" val="24991909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093CD-563A-4171-A04F-E398A056963F}"/>
              </a:ext>
            </a:extLst>
          </p:cNvPr>
          <p:cNvSpPr>
            <a:spLocks noGrp="1"/>
          </p:cNvSpPr>
          <p:nvPr>
            <p:ph type="title"/>
          </p:nvPr>
        </p:nvSpPr>
        <p:spPr/>
        <p:txBody>
          <a:bodyPr/>
          <a:lstStyle/>
          <a:p>
            <a:r>
              <a:rPr lang="en-US" dirty="0"/>
              <a:t>Others doing great things:	</a:t>
            </a:r>
          </a:p>
        </p:txBody>
      </p:sp>
      <p:sp>
        <p:nvSpPr>
          <p:cNvPr id="4" name="Text Placeholder 3">
            <a:extLst>
              <a:ext uri="{FF2B5EF4-FFF2-40B4-BE49-F238E27FC236}">
                <a16:creationId xmlns:a16="http://schemas.microsoft.com/office/drawing/2014/main" id="{217C5672-314A-4FF0-8744-E8F872CC202C}"/>
              </a:ext>
            </a:extLst>
          </p:cNvPr>
          <p:cNvSpPr>
            <a:spLocks noGrp="1"/>
          </p:cNvSpPr>
          <p:nvPr>
            <p:ph type="body" sz="half" idx="2"/>
          </p:nvPr>
        </p:nvSpPr>
        <p:spPr>
          <a:xfrm>
            <a:off x="944880" y="2249486"/>
            <a:ext cx="10302240" cy="3998914"/>
          </a:xfrm>
        </p:spPr>
        <p:txBody>
          <a:bodyPr>
            <a:normAutofit/>
          </a:bodyPr>
          <a:lstStyle/>
          <a:p>
            <a:r>
              <a:rPr lang="en-US" dirty="0"/>
              <a:t>Chris Thompson from X-Force Red:</a:t>
            </a:r>
          </a:p>
          <a:p>
            <a:r>
              <a:rPr lang="en-US" dirty="0"/>
              <a:t>	Blackhat talk from 2017: </a:t>
            </a:r>
            <a:r>
              <a:rPr lang="en-US" dirty="0">
                <a:hlinkClick r:id="rId3"/>
              </a:rPr>
              <a:t>https://www.youtube.com/watch?v=2HNuzUuVyv0</a:t>
            </a:r>
            <a:endParaRPr lang="en-US" dirty="0"/>
          </a:p>
          <a:p>
            <a:r>
              <a:rPr lang="en-US" dirty="0"/>
              <a:t>	</a:t>
            </a:r>
            <a:r>
              <a:rPr lang="en-US" dirty="0">
                <a:hlinkClick r:id="rId4"/>
              </a:rPr>
              <a:t>https://www.blackhat.com/eu-17/briefings.html#red-team-techniques-for-evading-bypassing-and-disabling-ms-advanced-threat-protection-and-advanced-threat-analytics</a:t>
            </a:r>
            <a:endParaRPr lang="en-US" dirty="0"/>
          </a:p>
          <a:p>
            <a:r>
              <a:rPr lang="en-US" dirty="0" err="1"/>
              <a:t>MDSec</a:t>
            </a:r>
            <a:r>
              <a:rPr lang="en-US" dirty="0"/>
              <a:t> blog post:</a:t>
            </a:r>
          </a:p>
          <a:p>
            <a:r>
              <a:rPr lang="en-US" dirty="0">
                <a:hlinkClick r:id="rId5"/>
              </a:rPr>
              <a:t>https://www.mdsec.co.uk/2019/03/silencing-cylance-a-case-study-in-modern-edrs/</a:t>
            </a:r>
            <a:endParaRPr lang="en-US" dirty="0"/>
          </a:p>
          <a:p>
            <a:r>
              <a:rPr lang="en-US" dirty="0"/>
              <a:t>Special Thank You To:</a:t>
            </a:r>
          </a:p>
          <a:p>
            <a:r>
              <a:rPr lang="en-US" dirty="0"/>
              <a:t>	</a:t>
            </a:r>
            <a:r>
              <a:rPr lang="en-US" dirty="0" err="1"/>
              <a:t>EvilDobe</a:t>
            </a:r>
            <a:r>
              <a:rPr lang="en-US" dirty="0"/>
              <a:t> – CrowdStrike Test Subject </a:t>
            </a:r>
          </a:p>
          <a:p>
            <a:r>
              <a:rPr lang="en-US" dirty="0"/>
              <a:t>	</a:t>
            </a:r>
          </a:p>
          <a:p>
            <a:endParaRPr lang="en-US" dirty="0"/>
          </a:p>
        </p:txBody>
      </p:sp>
    </p:spTree>
    <p:extLst>
      <p:ext uri="{BB962C8B-B14F-4D97-AF65-F5344CB8AC3E}">
        <p14:creationId xmlns:p14="http://schemas.microsoft.com/office/powerpoint/2010/main" val="30653459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E4E4-9900-4ADD-83DB-18A6CC80E6BE}"/>
              </a:ext>
            </a:extLst>
          </p:cNvPr>
          <p:cNvSpPr>
            <a:spLocks noGrp="1"/>
          </p:cNvSpPr>
          <p:nvPr>
            <p:ph type="title"/>
          </p:nvPr>
        </p:nvSpPr>
        <p:spPr>
          <a:xfrm>
            <a:off x="1146705" y="496867"/>
            <a:ext cx="3856037" cy="1639884"/>
          </a:xfrm>
        </p:spPr>
        <p:txBody>
          <a:bodyPr/>
          <a:lstStyle/>
          <a:p>
            <a:r>
              <a:rPr lang="en-US" dirty="0"/>
              <a:t>Evasion is hard</a:t>
            </a:r>
          </a:p>
        </p:txBody>
      </p:sp>
      <p:sp>
        <p:nvSpPr>
          <p:cNvPr id="3" name="Content Placeholder 2">
            <a:extLst>
              <a:ext uri="{FF2B5EF4-FFF2-40B4-BE49-F238E27FC236}">
                <a16:creationId xmlns:a16="http://schemas.microsoft.com/office/drawing/2014/main" id="{1D4B04D2-A2B8-49B9-87FD-49170C08CF28}"/>
              </a:ext>
            </a:extLst>
          </p:cNvPr>
          <p:cNvSpPr>
            <a:spLocks noGrp="1"/>
          </p:cNvSpPr>
          <p:nvPr>
            <p:ph idx="1"/>
          </p:nvPr>
        </p:nvSpPr>
        <p:spPr/>
        <p:txBody>
          <a:bodyPr/>
          <a:lstStyle/>
          <a:p>
            <a:endParaRPr lang="en-US" dirty="0"/>
          </a:p>
        </p:txBody>
      </p:sp>
      <p:sp>
        <p:nvSpPr>
          <p:cNvPr id="4" name="Text Placeholder 3">
            <a:extLst>
              <a:ext uri="{FF2B5EF4-FFF2-40B4-BE49-F238E27FC236}">
                <a16:creationId xmlns:a16="http://schemas.microsoft.com/office/drawing/2014/main" id="{0A4578F6-1EBE-4F82-8B93-893369341537}"/>
              </a:ext>
            </a:extLst>
          </p:cNvPr>
          <p:cNvSpPr>
            <a:spLocks noGrp="1"/>
          </p:cNvSpPr>
          <p:nvPr>
            <p:ph type="body" sz="half" idx="2"/>
          </p:nvPr>
        </p:nvSpPr>
        <p:spPr>
          <a:xfrm>
            <a:off x="872175" y="2365667"/>
            <a:ext cx="3856037" cy="3541714"/>
          </a:xfrm>
        </p:spPr>
        <p:txBody>
          <a:bodyPr/>
          <a:lstStyle/>
          <a:p>
            <a:pPr marL="285750" indent="-285750">
              <a:buFont typeface="Arial" panose="020B0604020202020204" pitchFamily="34" charset="0"/>
              <a:buChar char="•"/>
            </a:pPr>
            <a:r>
              <a:rPr lang="en-US" dirty="0"/>
              <a:t>Unusual behavior flagged</a:t>
            </a:r>
          </a:p>
          <a:p>
            <a:pPr marL="285750" indent="-285750">
              <a:buFont typeface="Arial" panose="020B0604020202020204" pitchFamily="34" charset="0"/>
              <a:buChar char="•"/>
            </a:pPr>
            <a:r>
              <a:rPr lang="en-US" dirty="0"/>
              <a:t>Risky Windows API calls monitored </a:t>
            </a:r>
          </a:p>
          <a:p>
            <a:pPr marL="285750" indent="-285750">
              <a:buFont typeface="Arial" panose="020B0604020202020204" pitchFamily="34" charset="0"/>
              <a:buChar char="•"/>
            </a:pPr>
            <a:r>
              <a:rPr lang="en-US" dirty="0" err="1"/>
              <a:t>Powershell</a:t>
            </a:r>
            <a:r>
              <a:rPr lang="en-US" dirty="0"/>
              <a:t> is watched like a hawk</a:t>
            </a:r>
          </a:p>
          <a:p>
            <a:pPr marL="285750" indent="-285750">
              <a:buFont typeface="Arial" panose="020B0604020202020204" pitchFamily="34" charset="0"/>
              <a:buChar char="•"/>
            </a:pPr>
            <a:r>
              <a:rPr lang="en-US" dirty="0"/>
              <a:t>Same with LSASS memory contact (</a:t>
            </a:r>
            <a:r>
              <a:rPr lang="en-US" dirty="0" err="1"/>
              <a:t>Mimikatz</a:t>
            </a:r>
            <a:r>
              <a:rPr lang="en-US" dirty="0"/>
              <a:t>, pfft)</a:t>
            </a:r>
          </a:p>
          <a:p>
            <a:pPr marL="285750" indent="-285750">
              <a:buFont typeface="Arial" panose="020B0604020202020204" pitchFamily="34" charset="0"/>
              <a:buChar char="•"/>
            </a:pPr>
            <a:r>
              <a:rPr lang="en-US" dirty="0"/>
              <a:t>Hours and hours of coding and testing can be burned in seconds. </a:t>
            </a:r>
          </a:p>
          <a:p>
            <a:pPr marL="285750" indent="-285750">
              <a:buFont typeface="Arial" panose="020B0604020202020204" pitchFamily="34" charset="0"/>
              <a:buChar char="•"/>
            </a:pPr>
            <a:r>
              <a:rPr lang="en-US" dirty="0"/>
              <a:t>Solution: Turn it off.</a:t>
            </a:r>
          </a:p>
        </p:txBody>
      </p:sp>
      <p:pic>
        <p:nvPicPr>
          <p:cNvPr id="5" name="Picture 2" descr="https://static1.fjcdn.com/comments/Digiornos+fw+_dc725ccbad209b4659cb98ad1371ee49.jpg">
            <a:extLst>
              <a:ext uri="{FF2B5EF4-FFF2-40B4-BE49-F238E27FC236}">
                <a16:creationId xmlns:a16="http://schemas.microsoft.com/office/drawing/2014/main" id="{56A542AC-36F0-4D37-AEAE-85952DC97D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6200" y="1510453"/>
            <a:ext cx="5903222" cy="3837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7921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6D15D-AB43-4283-B819-A1A067388FBD}"/>
              </a:ext>
            </a:extLst>
          </p:cNvPr>
          <p:cNvSpPr>
            <a:spLocks noGrp="1"/>
          </p:cNvSpPr>
          <p:nvPr>
            <p:ph type="title"/>
          </p:nvPr>
        </p:nvSpPr>
        <p:spPr>
          <a:xfrm>
            <a:off x="803189" y="609599"/>
            <a:ext cx="10960443" cy="1528119"/>
          </a:xfrm>
        </p:spPr>
        <p:txBody>
          <a:bodyPr/>
          <a:lstStyle/>
          <a:p>
            <a:r>
              <a:rPr lang="en-US" dirty="0"/>
              <a:t>A recipe for success</a:t>
            </a:r>
          </a:p>
        </p:txBody>
      </p:sp>
      <p:sp>
        <p:nvSpPr>
          <p:cNvPr id="4" name="Text Placeholder 3">
            <a:extLst>
              <a:ext uri="{FF2B5EF4-FFF2-40B4-BE49-F238E27FC236}">
                <a16:creationId xmlns:a16="http://schemas.microsoft.com/office/drawing/2014/main" id="{D2CF69C0-AD11-4144-B082-F07E59CE9619}"/>
              </a:ext>
            </a:extLst>
          </p:cNvPr>
          <p:cNvSpPr>
            <a:spLocks noGrp="1"/>
          </p:cNvSpPr>
          <p:nvPr>
            <p:ph type="body" sz="half" idx="2"/>
          </p:nvPr>
        </p:nvSpPr>
        <p:spPr>
          <a:xfrm>
            <a:off x="1144591" y="2249483"/>
            <a:ext cx="4087809" cy="3541715"/>
          </a:xfrm>
        </p:spPr>
        <p:txBody>
          <a:bodyPr/>
          <a:lstStyle/>
          <a:p>
            <a:pPr marL="285750" indent="-285750">
              <a:buFont typeface="Arial" panose="020B0604020202020204" pitchFamily="34" charset="0"/>
              <a:buChar char="•"/>
            </a:pPr>
            <a:r>
              <a:rPr lang="en-US" dirty="0"/>
              <a:t>½ cup cut off comms</a:t>
            </a:r>
          </a:p>
          <a:p>
            <a:pPr marL="285750" indent="-285750">
              <a:buFont typeface="Arial" panose="020B0604020202020204" pitchFamily="34" charset="0"/>
              <a:buChar char="•"/>
            </a:pPr>
            <a:r>
              <a:rPr lang="en-US" dirty="0"/>
              <a:t>25 grams mimic userland activities</a:t>
            </a:r>
          </a:p>
          <a:p>
            <a:pPr marL="285750" indent="-285750">
              <a:buFont typeface="Arial" panose="020B0604020202020204" pitchFamily="34" charset="0"/>
              <a:buChar char="•"/>
            </a:pPr>
            <a:r>
              <a:rPr lang="en-US" dirty="0"/>
              <a:t>1.75L </a:t>
            </a:r>
            <a:r>
              <a:rPr lang="en-US" strike="sngStrike" dirty="0"/>
              <a:t>whiskey</a:t>
            </a:r>
            <a:r>
              <a:rPr lang="en-US" dirty="0"/>
              <a:t> kill the processes and services</a:t>
            </a:r>
          </a:p>
          <a:p>
            <a:pPr marL="285750" indent="-285750">
              <a:buFont typeface="Arial" panose="020B0604020202020204" pitchFamily="34" charset="0"/>
              <a:buChar char="•"/>
            </a:pPr>
            <a:r>
              <a:rPr lang="en-US" dirty="0"/>
              <a:t>2 dashes fight dirty</a:t>
            </a:r>
          </a:p>
          <a:p>
            <a:pPr marL="285750" indent="-285750">
              <a:buFont typeface="Arial" panose="020B0604020202020204" pitchFamily="34" charset="0"/>
              <a:buChar char="•"/>
            </a:pPr>
            <a:r>
              <a:rPr lang="en-US" dirty="0"/>
              <a:t>3.3333 ounces force them to get better</a:t>
            </a:r>
          </a:p>
          <a:p>
            <a:endParaRPr lang="en-US" dirty="0"/>
          </a:p>
        </p:txBody>
      </p:sp>
      <p:pic>
        <p:nvPicPr>
          <p:cNvPr id="2050" name="Picture 2" descr="Image result for cooking by the book">
            <a:hlinkClick r:id="rId3"/>
            <a:extLst>
              <a:ext uri="{FF2B5EF4-FFF2-40B4-BE49-F238E27FC236}">
                <a16:creationId xmlns:a16="http://schemas.microsoft.com/office/drawing/2014/main" id="{F8E7623F-5878-4E03-A761-8865D119E4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8994" y="2249482"/>
            <a:ext cx="5463297" cy="3064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12640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D7685-E5B1-4834-9C99-4E5402098B81}"/>
              </a:ext>
            </a:extLst>
          </p:cNvPr>
          <p:cNvSpPr>
            <a:spLocks noGrp="1"/>
          </p:cNvSpPr>
          <p:nvPr>
            <p:ph type="title"/>
          </p:nvPr>
        </p:nvSpPr>
        <p:spPr>
          <a:xfrm>
            <a:off x="1146705" y="609601"/>
            <a:ext cx="9900704" cy="1491048"/>
          </a:xfrm>
        </p:spPr>
        <p:txBody>
          <a:bodyPr/>
          <a:lstStyle/>
          <a:p>
            <a:r>
              <a:rPr lang="en-US" dirty="0"/>
              <a:t>The Trouble With Cloud Dependent EDR</a:t>
            </a:r>
          </a:p>
        </p:txBody>
      </p:sp>
      <p:sp>
        <p:nvSpPr>
          <p:cNvPr id="4" name="Text Placeholder 3">
            <a:extLst>
              <a:ext uri="{FF2B5EF4-FFF2-40B4-BE49-F238E27FC236}">
                <a16:creationId xmlns:a16="http://schemas.microsoft.com/office/drawing/2014/main" id="{004FEC88-2C83-4A94-8052-D918FA6100A4}"/>
              </a:ext>
            </a:extLst>
          </p:cNvPr>
          <p:cNvSpPr>
            <a:spLocks noGrp="1"/>
          </p:cNvSpPr>
          <p:nvPr>
            <p:ph type="body" sz="half" idx="2"/>
          </p:nvPr>
        </p:nvSpPr>
        <p:spPr>
          <a:xfrm>
            <a:off x="1146705" y="2249484"/>
            <a:ext cx="9795615" cy="3541716"/>
          </a:xfrm>
        </p:spPr>
        <p:txBody>
          <a:bodyPr/>
          <a:lstStyle/>
          <a:p>
            <a:pPr marL="285750" indent="-285750">
              <a:buFont typeface="Arial" panose="020B0604020202020204" pitchFamily="34" charset="0"/>
              <a:buChar char="•"/>
            </a:pPr>
            <a:r>
              <a:rPr lang="en-US" dirty="0"/>
              <a:t>Cloud dependent EDR requires network.</a:t>
            </a:r>
          </a:p>
          <a:p>
            <a:pPr marL="285750" indent="-285750">
              <a:buFont typeface="Arial" panose="020B0604020202020204" pitchFamily="34" charset="0"/>
              <a:buChar char="•"/>
            </a:pPr>
            <a:r>
              <a:rPr lang="en-US" dirty="0"/>
              <a:t>If it can’t call home, it can’t alert.  It also can’t think</a:t>
            </a:r>
          </a:p>
          <a:p>
            <a:pPr marL="285750" indent="-285750">
              <a:buFont typeface="Arial" panose="020B0604020202020204" pitchFamily="34" charset="0"/>
              <a:buChar char="•"/>
            </a:pPr>
            <a:r>
              <a:rPr lang="en-US" dirty="0" err="1"/>
              <a:t>Netsh</a:t>
            </a:r>
            <a:r>
              <a:rPr lang="en-US" dirty="0"/>
              <a:t> adv firewall</a:t>
            </a:r>
          </a:p>
          <a:p>
            <a:pPr marL="285750" indent="-285750">
              <a:buFont typeface="Arial" panose="020B0604020202020204" pitchFamily="34" charset="0"/>
              <a:buChar char="•"/>
            </a:pPr>
            <a:r>
              <a:rPr lang="en-US" dirty="0"/>
              <a:t>Blackhole DNS</a:t>
            </a:r>
          </a:p>
          <a:p>
            <a:pPr marL="285750" indent="-285750">
              <a:buFont typeface="Arial" panose="020B0604020202020204" pitchFamily="34" charset="0"/>
              <a:buChar char="•"/>
            </a:pPr>
            <a:r>
              <a:rPr lang="en-US" dirty="0"/>
              <a:t>Disable network interface (have you tried turning it off and on again?)</a:t>
            </a:r>
          </a:p>
          <a:p>
            <a:pPr marL="285750" indent="-285750">
              <a:buFont typeface="Arial" panose="020B0604020202020204" pitchFamily="34" charset="0"/>
              <a:buChar char="•"/>
            </a:pPr>
            <a:r>
              <a:rPr lang="en-US" dirty="0"/>
              <a:t>Just uninstall (Cylance Optics)</a:t>
            </a:r>
          </a:p>
          <a:p>
            <a:endParaRPr lang="en-US" dirty="0"/>
          </a:p>
        </p:txBody>
      </p:sp>
      <p:pic>
        <p:nvPicPr>
          <p:cNvPr id="3" name="Picture 2">
            <a:extLst>
              <a:ext uri="{FF2B5EF4-FFF2-40B4-BE49-F238E27FC236}">
                <a16:creationId xmlns:a16="http://schemas.microsoft.com/office/drawing/2014/main" id="{6A8CF671-9CA6-4E56-BE3D-F3C19CB90ABE}"/>
              </a:ext>
            </a:extLst>
          </p:cNvPr>
          <p:cNvPicPr>
            <a:picLocks noChangeAspect="1"/>
          </p:cNvPicPr>
          <p:nvPr/>
        </p:nvPicPr>
        <p:blipFill>
          <a:blip r:embed="rId3"/>
          <a:stretch>
            <a:fillRect/>
          </a:stretch>
        </p:blipFill>
        <p:spPr>
          <a:xfrm>
            <a:off x="7279137" y="3116180"/>
            <a:ext cx="4427589" cy="3433010"/>
          </a:xfrm>
          <a:prstGeom prst="rect">
            <a:avLst/>
          </a:prstGeom>
        </p:spPr>
      </p:pic>
    </p:spTree>
    <p:extLst>
      <p:ext uri="{BB962C8B-B14F-4D97-AF65-F5344CB8AC3E}">
        <p14:creationId xmlns:p14="http://schemas.microsoft.com/office/powerpoint/2010/main" val="34901422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30681-84E7-469C-B4AF-8DDB27C6A772}"/>
              </a:ext>
            </a:extLst>
          </p:cNvPr>
          <p:cNvSpPr>
            <a:spLocks noGrp="1"/>
          </p:cNvSpPr>
          <p:nvPr>
            <p:ph type="title"/>
          </p:nvPr>
        </p:nvSpPr>
        <p:spPr>
          <a:xfrm>
            <a:off x="1146705" y="609601"/>
            <a:ext cx="5674225" cy="1639884"/>
          </a:xfrm>
        </p:spPr>
        <p:txBody>
          <a:bodyPr/>
          <a:lstStyle/>
          <a:p>
            <a:r>
              <a:rPr lang="en-US" dirty="0"/>
              <a:t>Defender ATP Cloud Comms</a:t>
            </a:r>
          </a:p>
        </p:txBody>
      </p:sp>
      <p:pic>
        <p:nvPicPr>
          <p:cNvPr id="5" name="Content Placeholder 4">
            <a:extLst>
              <a:ext uri="{FF2B5EF4-FFF2-40B4-BE49-F238E27FC236}">
                <a16:creationId xmlns:a16="http://schemas.microsoft.com/office/drawing/2014/main" id="{88B4FF5B-4EBE-4844-97C9-EBE7F2995C11}"/>
              </a:ext>
            </a:extLst>
          </p:cNvPr>
          <p:cNvPicPr>
            <a:picLocks noGrp="1" noChangeAspect="1"/>
          </p:cNvPicPr>
          <p:nvPr>
            <p:ph idx="1"/>
          </p:nvPr>
        </p:nvPicPr>
        <p:blipFill>
          <a:blip r:embed="rId3"/>
          <a:stretch>
            <a:fillRect/>
          </a:stretch>
        </p:blipFill>
        <p:spPr>
          <a:xfrm>
            <a:off x="4735623" y="2500132"/>
            <a:ext cx="5876021" cy="2653687"/>
          </a:xfrm>
          <a:prstGeom prst="rect">
            <a:avLst/>
          </a:prstGeom>
        </p:spPr>
      </p:pic>
      <p:sp>
        <p:nvSpPr>
          <p:cNvPr id="4" name="Text Placeholder 3">
            <a:extLst>
              <a:ext uri="{FF2B5EF4-FFF2-40B4-BE49-F238E27FC236}">
                <a16:creationId xmlns:a16="http://schemas.microsoft.com/office/drawing/2014/main" id="{84048171-59FD-4C71-82B4-9BB9DF17EA41}"/>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000" dirty="0"/>
              <a:t>Domain: *.Microsoft.com </a:t>
            </a:r>
          </a:p>
          <a:p>
            <a:pPr marL="285750" indent="-285750">
              <a:buFont typeface="Arial" panose="020B0604020202020204" pitchFamily="34" charset="0"/>
              <a:buChar char="•"/>
            </a:pPr>
            <a:r>
              <a:rPr lang="en-US" sz="2000" dirty="0"/>
              <a:t>Port 443</a:t>
            </a:r>
          </a:p>
          <a:p>
            <a:pPr marL="285750" indent="-285750">
              <a:buFont typeface="Arial" panose="020B0604020202020204" pitchFamily="34" charset="0"/>
              <a:buChar char="•"/>
            </a:pPr>
            <a:r>
              <a:rPr lang="en-US" sz="2000" dirty="0"/>
              <a:t>Turn off the interface</a:t>
            </a:r>
          </a:p>
          <a:p>
            <a:pPr marL="285750" indent="-285750">
              <a:buFont typeface="Arial" panose="020B0604020202020204" pitchFamily="34" charset="0"/>
              <a:buChar char="•"/>
            </a:pPr>
            <a:r>
              <a:rPr lang="en-US" sz="2000" dirty="0"/>
              <a:t>Most AI is online not on box</a:t>
            </a:r>
          </a:p>
        </p:txBody>
      </p:sp>
    </p:spTree>
    <p:extLst>
      <p:ext uri="{BB962C8B-B14F-4D97-AF65-F5344CB8AC3E}">
        <p14:creationId xmlns:p14="http://schemas.microsoft.com/office/powerpoint/2010/main" val="5314314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3E193-C03E-415B-9C8C-8BC30A4BAA6E}"/>
              </a:ext>
            </a:extLst>
          </p:cNvPr>
          <p:cNvSpPr>
            <a:spLocks noGrp="1"/>
          </p:cNvSpPr>
          <p:nvPr>
            <p:ph type="title"/>
          </p:nvPr>
        </p:nvSpPr>
        <p:spPr>
          <a:xfrm>
            <a:off x="1146705" y="609601"/>
            <a:ext cx="9121760" cy="1639884"/>
          </a:xfrm>
        </p:spPr>
        <p:txBody>
          <a:bodyPr/>
          <a:lstStyle/>
          <a:p>
            <a:r>
              <a:rPr lang="en-US" dirty="0"/>
              <a:t>Cut off the brain and the body dies</a:t>
            </a:r>
          </a:p>
        </p:txBody>
      </p:sp>
      <p:sp>
        <p:nvSpPr>
          <p:cNvPr id="4" name="Text Placeholder 3">
            <a:extLst>
              <a:ext uri="{FF2B5EF4-FFF2-40B4-BE49-F238E27FC236}">
                <a16:creationId xmlns:a16="http://schemas.microsoft.com/office/drawing/2014/main" id="{BE114965-1828-4423-9DF3-4380755B2479}"/>
              </a:ext>
            </a:extLst>
          </p:cNvPr>
          <p:cNvSpPr>
            <a:spLocks noGrp="1"/>
          </p:cNvSpPr>
          <p:nvPr>
            <p:ph type="body" sz="half" idx="2"/>
          </p:nvPr>
        </p:nvSpPr>
        <p:spPr>
          <a:xfrm>
            <a:off x="1306193" y="2483402"/>
            <a:ext cx="7401872" cy="3541714"/>
          </a:xfrm>
        </p:spPr>
        <p:txBody>
          <a:bodyPr>
            <a:normAutofit/>
          </a:bodyPr>
          <a:lstStyle/>
          <a:p>
            <a:pPr marL="285750" indent="-285750">
              <a:buFont typeface="Arial" panose="020B0604020202020204" pitchFamily="34" charset="0"/>
              <a:buChar char="•"/>
            </a:pPr>
            <a:r>
              <a:rPr lang="en-US" sz="2000" dirty="0" err="1"/>
              <a:t>Netsh</a:t>
            </a:r>
            <a:r>
              <a:rPr lang="en-US" sz="2000" dirty="0"/>
              <a:t> adv firewall  deny </a:t>
            </a:r>
          </a:p>
          <a:p>
            <a:pPr marL="285750" indent="-285750">
              <a:buFont typeface="Arial" panose="020B0604020202020204" pitchFamily="34" charset="0"/>
              <a:buChar char="•"/>
            </a:pPr>
            <a:r>
              <a:rPr lang="en-US" sz="2000" dirty="0"/>
              <a:t>Host file black hole entries for ATP domains </a:t>
            </a:r>
            <a:r>
              <a:rPr lang="en-US" sz="2000" dirty="0">
                <a:solidFill>
                  <a:srgbClr val="FF0000"/>
                </a:solidFill>
              </a:rPr>
              <a:t>(potentially flagged)</a:t>
            </a:r>
          </a:p>
          <a:p>
            <a:pPr marL="285750" indent="-285750">
              <a:buFont typeface="Arial" panose="020B0604020202020204" pitchFamily="34" charset="0"/>
              <a:buChar char="•"/>
            </a:pPr>
            <a:r>
              <a:rPr lang="en-US" sz="2000" dirty="0"/>
              <a:t>Null routing </a:t>
            </a:r>
          </a:p>
          <a:p>
            <a:pPr marL="285750" indent="-285750">
              <a:buFont typeface="Arial" panose="020B0604020202020204" pitchFamily="34" charset="0"/>
              <a:buChar char="•"/>
            </a:pPr>
            <a:r>
              <a:rPr lang="en-US" sz="2000" dirty="0"/>
              <a:t>Disable interface </a:t>
            </a:r>
          </a:p>
        </p:txBody>
      </p:sp>
    </p:spTree>
    <p:extLst>
      <p:ext uri="{BB962C8B-B14F-4D97-AF65-F5344CB8AC3E}">
        <p14:creationId xmlns:p14="http://schemas.microsoft.com/office/powerpoint/2010/main" val="23912749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28D85-1EE9-4059-A2FE-4633C9274569}"/>
              </a:ext>
            </a:extLst>
          </p:cNvPr>
          <p:cNvSpPr>
            <a:spLocks noGrp="1"/>
          </p:cNvSpPr>
          <p:nvPr>
            <p:ph type="title"/>
          </p:nvPr>
        </p:nvSpPr>
        <p:spPr/>
        <p:txBody>
          <a:bodyPr/>
          <a:lstStyle/>
          <a:p>
            <a:r>
              <a:rPr lang="en-US" dirty="0"/>
              <a:t>WMI WTF?!</a:t>
            </a:r>
          </a:p>
        </p:txBody>
      </p:sp>
      <p:sp>
        <p:nvSpPr>
          <p:cNvPr id="4" name="Text Placeholder 3">
            <a:extLst>
              <a:ext uri="{FF2B5EF4-FFF2-40B4-BE49-F238E27FC236}">
                <a16:creationId xmlns:a16="http://schemas.microsoft.com/office/drawing/2014/main" id="{6571F22A-A70D-445A-8FD6-41B00000FE0F}"/>
              </a:ext>
            </a:extLst>
          </p:cNvPr>
          <p:cNvSpPr>
            <a:spLocks noGrp="1"/>
          </p:cNvSpPr>
          <p:nvPr>
            <p:ph type="body" sz="half" idx="2"/>
          </p:nvPr>
        </p:nvSpPr>
        <p:spPr>
          <a:xfrm>
            <a:off x="1146705" y="2424222"/>
            <a:ext cx="8061090" cy="3366977"/>
          </a:xfrm>
        </p:spPr>
        <p:txBody>
          <a:bodyPr>
            <a:normAutofit/>
          </a:bodyPr>
          <a:lstStyle/>
          <a:p>
            <a:pPr marL="285750" indent="-285750">
              <a:buFont typeface="Arial" panose="020B0604020202020204" pitchFamily="34" charset="0"/>
              <a:buChar char="•"/>
            </a:pPr>
            <a:r>
              <a:rPr lang="en-US" sz="2000" dirty="0"/>
              <a:t>WMI still seems to be the sweet spot mostly</a:t>
            </a:r>
          </a:p>
          <a:p>
            <a:pPr marL="285750" indent="-285750">
              <a:buFont typeface="Arial" panose="020B0604020202020204" pitchFamily="34" charset="0"/>
              <a:buChar char="•"/>
            </a:pPr>
            <a:r>
              <a:rPr lang="en-US" sz="2000" dirty="0"/>
              <a:t>Powerful interfaces allow more privileged controls</a:t>
            </a:r>
          </a:p>
          <a:p>
            <a:pPr marL="285750" indent="-285750">
              <a:buFont typeface="Arial" panose="020B0604020202020204" pitchFamily="34" charset="0"/>
              <a:buChar char="•"/>
            </a:pPr>
            <a:r>
              <a:rPr lang="en-US" sz="2000" dirty="0"/>
              <a:t>What you can’t do in the CLI you can do in WMI (most of the time)</a:t>
            </a:r>
          </a:p>
          <a:p>
            <a:endParaRPr lang="en-US" sz="2000" dirty="0"/>
          </a:p>
        </p:txBody>
      </p:sp>
    </p:spTree>
    <p:extLst>
      <p:ext uri="{BB962C8B-B14F-4D97-AF65-F5344CB8AC3E}">
        <p14:creationId xmlns:p14="http://schemas.microsoft.com/office/powerpoint/2010/main" val="31145204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28D85-1EE9-4059-A2FE-4633C9274569}"/>
              </a:ext>
            </a:extLst>
          </p:cNvPr>
          <p:cNvSpPr>
            <a:spLocks noGrp="1"/>
          </p:cNvSpPr>
          <p:nvPr>
            <p:ph type="title"/>
          </p:nvPr>
        </p:nvSpPr>
        <p:spPr/>
        <p:txBody>
          <a:bodyPr/>
          <a:lstStyle/>
          <a:p>
            <a:r>
              <a:rPr lang="en-US" dirty="0"/>
              <a:t>Unmanaged Code</a:t>
            </a:r>
          </a:p>
        </p:txBody>
      </p:sp>
      <p:sp>
        <p:nvSpPr>
          <p:cNvPr id="4" name="Text Placeholder 3">
            <a:extLst>
              <a:ext uri="{FF2B5EF4-FFF2-40B4-BE49-F238E27FC236}">
                <a16:creationId xmlns:a16="http://schemas.microsoft.com/office/drawing/2014/main" id="{6571F22A-A70D-445A-8FD6-41B00000FE0F}"/>
              </a:ext>
            </a:extLst>
          </p:cNvPr>
          <p:cNvSpPr>
            <a:spLocks noGrp="1"/>
          </p:cNvSpPr>
          <p:nvPr>
            <p:ph type="body" sz="half" idx="2"/>
          </p:nvPr>
        </p:nvSpPr>
        <p:spPr>
          <a:xfrm>
            <a:off x="1146705" y="2249486"/>
            <a:ext cx="10425535" cy="3541714"/>
          </a:xfrm>
        </p:spPr>
        <p:txBody>
          <a:bodyPr>
            <a:normAutofit/>
          </a:bodyPr>
          <a:lstStyle/>
          <a:p>
            <a:pPr marL="285750" indent="-285750">
              <a:buFont typeface="Arial" panose="020B0604020202020204" pitchFamily="34" charset="0"/>
              <a:buChar char="•"/>
            </a:pPr>
            <a:r>
              <a:rPr lang="en-US" dirty="0"/>
              <a:t>Risky Windows API calls get flagged</a:t>
            </a:r>
          </a:p>
          <a:p>
            <a:pPr marL="285750" indent="-285750">
              <a:buFont typeface="Arial" panose="020B0604020202020204" pitchFamily="34" charset="0"/>
              <a:buChar char="•"/>
            </a:pPr>
            <a:r>
              <a:rPr lang="en-US" dirty="0"/>
              <a:t>Same action using unmanaged C++ flew under the radar using </a:t>
            </a:r>
            <a:r>
              <a:rPr lang="en-US" dirty="0" err="1"/>
              <a:t>ntdll</a:t>
            </a:r>
            <a:r>
              <a:rPr lang="en-US" dirty="0"/>
              <a:t> instead of </a:t>
            </a:r>
            <a:r>
              <a:rPr lang="en-US" dirty="0" err="1"/>
              <a:t>advapi</a:t>
            </a:r>
            <a:r>
              <a:rPr lang="en-US" dirty="0"/>
              <a:t>.</a:t>
            </a:r>
          </a:p>
          <a:p>
            <a:pPr marL="285750" indent="-285750">
              <a:buFont typeface="Arial" panose="020B0604020202020204" pitchFamily="34" charset="0"/>
              <a:buChar char="•"/>
            </a:pPr>
            <a:r>
              <a:rPr lang="en-US" dirty="0"/>
              <a:t>MS denied taking the easy way out on this, but our testing results were contrary to their assertions.</a:t>
            </a:r>
          </a:p>
          <a:p>
            <a:pPr marL="285750" indent="-285750">
              <a:buFont typeface="Arial" panose="020B0604020202020204" pitchFamily="34" charset="0"/>
              <a:buChar char="•"/>
            </a:pPr>
            <a:r>
              <a:rPr lang="en-US" dirty="0"/>
              <a:t>Best guess is ATP has built-in hooks into the IL interpreter. (or at least the C# aspect of it.)</a:t>
            </a:r>
          </a:p>
          <a:p>
            <a:pPr marL="285750" indent="-285750">
              <a:buFont typeface="Arial" panose="020B0604020202020204" pitchFamily="34" charset="0"/>
              <a:buChar char="•"/>
            </a:pPr>
            <a:r>
              <a:rPr lang="en-US" dirty="0"/>
              <a:t>Silent Trinity by @byt3bl33d3r is testing these boundaries.  We HIGHLY recommend checking it out if you haven’t yet.</a:t>
            </a:r>
          </a:p>
          <a:p>
            <a:pPr marL="742950" lvl="1" indent="-285750">
              <a:buFont typeface="Arial" panose="020B0604020202020204" pitchFamily="34" charset="0"/>
              <a:buChar char="•"/>
            </a:pPr>
            <a:r>
              <a:rPr lang="en-US" sz="1600" dirty="0">
                <a:hlinkClick r:id="rId3"/>
              </a:rPr>
              <a:t>https://github.com/byt3bl33d3r/SILENTTRINITY</a:t>
            </a:r>
            <a:endParaRPr lang="en-US" sz="1600" dirty="0"/>
          </a:p>
          <a:p>
            <a:r>
              <a:rPr lang="en-US" dirty="0"/>
              <a:t> </a:t>
            </a:r>
          </a:p>
        </p:txBody>
      </p:sp>
    </p:spTree>
    <p:extLst>
      <p:ext uri="{BB962C8B-B14F-4D97-AF65-F5344CB8AC3E}">
        <p14:creationId xmlns:p14="http://schemas.microsoft.com/office/powerpoint/2010/main" val="359118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D3BCA-F407-4603-A714-B72CE5572C16}"/>
              </a:ext>
            </a:extLst>
          </p:cNvPr>
          <p:cNvSpPr>
            <a:spLocks noGrp="1"/>
          </p:cNvSpPr>
          <p:nvPr>
            <p:ph type="title"/>
          </p:nvPr>
        </p:nvSpPr>
        <p:spPr>
          <a:xfrm>
            <a:off x="1146705" y="609601"/>
            <a:ext cx="8380354" cy="1639884"/>
          </a:xfrm>
        </p:spPr>
        <p:txBody>
          <a:bodyPr/>
          <a:lstStyle/>
          <a:p>
            <a:r>
              <a:rPr lang="en-US" dirty="0"/>
              <a:t>Alternative Registry Run </a:t>
            </a:r>
            <a:r>
              <a:rPr lang="en-US" dirty="0" err="1"/>
              <a:t>KEys</a:t>
            </a:r>
            <a:endParaRPr lang="en-US" dirty="0"/>
          </a:p>
        </p:txBody>
      </p:sp>
      <p:pic>
        <p:nvPicPr>
          <p:cNvPr id="5" name="Content Placeholder 4">
            <a:extLst>
              <a:ext uri="{FF2B5EF4-FFF2-40B4-BE49-F238E27FC236}">
                <a16:creationId xmlns:a16="http://schemas.microsoft.com/office/drawing/2014/main" id="{1469D759-A5B3-4191-A09F-8661D54C43B0}"/>
              </a:ext>
            </a:extLst>
          </p:cNvPr>
          <p:cNvPicPr>
            <a:picLocks noGrp="1" noChangeAspect="1"/>
          </p:cNvPicPr>
          <p:nvPr>
            <p:ph idx="1"/>
          </p:nvPr>
        </p:nvPicPr>
        <p:blipFill>
          <a:blip r:embed="rId3"/>
          <a:stretch>
            <a:fillRect/>
          </a:stretch>
        </p:blipFill>
        <p:spPr>
          <a:xfrm>
            <a:off x="5474368" y="2382044"/>
            <a:ext cx="4308601" cy="4198750"/>
          </a:xfrm>
          <a:prstGeom prst="rect">
            <a:avLst/>
          </a:prstGeom>
        </p:spPr>
      </p:pic>
      <p:sp>
        <p:nvSpPr>
          <p:cNvPr id="4" name="Text Placeholder 3">
            <a:extLst>
              <a:ext uri="{FF2B5EF4-FFF2-40B4-BE49-F238E27FC236}">
                <a16:creationId xmlns:a16="http://schemas.microsoft.com/office/drawing/2014/main" id="{87C79055-4030-4053-B25C-CA79385841B8}"/>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Run keys have been burned.  </a:t>
            </a:r>
          </a:p>
          <a:p>
            <a:pPr marL="285750" indent="-285750">
              <a:buFont typeface="Arial" panose="020B0604020202020204" pitchFamily="34" charset="0"/>
              <a:buChar char="•"/>
            </a:pPr>
            <a:r>
              <a:rPr lang="en-US" dirty="0"/>
              <a:t>Null byte reg values sometimes overlooked</a:t>
            </a:r>
          </a:p>
          <a:p>
            <a:pPr marL="285750" indent="-285750">
              <a:buFont typeface="Arial" panose="020B0604020202020204" pitchFamily="34" charset="0"/>
              <a:buChar char="•"/>
            </a:pPr>
            <a:r>
              <a:rPr lang="en-US" dirty="0"/>
              <a:t>Hijack existing startup binary</a:t>
            </a:r>
          </a:p>
          <a:p>
            <a:endParaRPr lang="en-US" dirty="0"/>
          </a:p>
        </p:txBody>
      </p:sp>
    </p:spTree>
    <p:extLst>
      <p:ext uri="{BB962C8B-B14F-4D97-AF65-F5344CB8AC3E}">
        <p14:creationId xmlns:p14="http://schemas.microsoft.com/office/powerpoint/2010/main" val="20788386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90130-756C-4C20-9788-19D93504AC97}"/>
              </a:ext>
            </a:extLst>
          </p:cNvPr>
          <p:cNvSpPr>
            <a:spLocks noGrp="1"/>
          </p:cNvSpPr>
          <p:nvPr>
            <p:ph type="title"/>
          </p:nvPr>
        </p:nvSpPr>
        <p:spPr/>
        <p:txBody>
          <a:bodyPr/>
          <a:lstStyle/>
          <a:p>
            <a:r>
              <a:rPr lang="en-US" dirty="0"/>
              <a:t>Nick Lehman (Graph-X)</a:t>
            </a:r>
          </a:p>
        </p:txBody>
      </p:sp>
      <p:pic>
        <p:nvPicPr>
          <p:cNvPr id="6" name="Picture Placeholder 5">
            <a:extLst>
              <a:ext uri="{FF2B5EF4-FFF2-40B4-BE49-F238E27FC236}">
                <a16:creationId xmlns:a16="http://schemas.microsoft.com/office/drawing/2014/main" id="{A35106ED-4E7A-41B3-BE51-E9F0C3117146}"/>
              </a:ext>
            </a:extLst>
          </p:cNvPr>
          <p:cNvPicPr>
            <a:picLocks noGrp="1" noChangeAspect="1"/>
          </p:cNvPicPr>
          <p:nvPr>
            <p:ph type="pic" idx="1"/>
          </p:nvPr>
        </p:nvPicPr>
        <p:blipFill>
          <a:blip r:embed="rId2"/>
          <a:stretch>
            <a:fillRect/>
          </a:stretch>
        </p:blipFill>
        <p:spPr>
          <a:xfrm>
            <a:off x="6622500" y="1153772"/>
            <a:ext cx="4700215" cy="3699523"/>
          </a:xfrm>
        </p:spPr>
      </p:pic>
      <p:sp>
        <p:nvSpPr>
          <p:cNvPr id="4" name="Text Placeholder 3">
            <a:extLst>
              <a:ext uri="{FF2B5EF4-FFF2-40B4-BE49-F238E27FC236}">
                <a16:creationId xmlns:a16="http://schemas.microsoft.com/office/drawing/2014/main" id="{4F67A8D8-1BEC-49A7-845B-E0C607534262}"/>
              </a:ext>
            </a:extLst>
          </p:cNvPr>
          <p:cNvSpPr>
            <a:spLocks noGrp="1"/>
          </p:cNvSpPr>
          <p:nvPr>
            <p:ph type="body" sz="half" idx="2"/>
          </p:nvPr>
        </p:nvSpPr>
        <p:spPr>
          <a:xfrm>
            <a:off x="795970" y="2249486"/>
            <a:ext cx="5934511" cy="3541714"/>
          </a:xfrm>
        </p:spPr>
        <p:txBody>
          <a:bodyPr/>
          <a:lstStyle/>
          <a:p>
            <a:pPr marL="285750" indent="-285750">
              <a:buFont typeface="Arial" panose="020B0604020202020204" pitchFamily="34" charset="0"/>
              <a:buChar char="•"/>
            </a:pPr>
            <a:r>
              <a:rPr lang="en-US" dirty="0"/>
              <a:t>10+ years in Infosec </a:t>
            </a:r>
          </a:p>
          <a:p>
            <a:pPr marL="285750" indent="-285750">
              <a:buFont typeface="Arial" panose="020B0604020202020204" pitchFamily="34" charset="0"/>
              <a:buChar char="•"/>
            </a:pPr>
            <a:r>
              <a:rPr lang="en-US" dirty="0"/>
              <a:t>Red team</a:t>
            </a:r>
          </a:p>
          <a:p>
            <a:pPr marL="285750" indent="-285750">
              <a:buFont typeface="Arial" panose="020B0604020202020204" pitchFamily="34" charset="0"/>
              <a:buChar char="•"/>
            </a:pPr>
            <a:r>
              <a:rPr lang="en-US" dirty="0"/>
              <a:t>CCDC Red Team</a:t>
            </a:r>
          </a:p>
          <a:p>
            <a:pPr marL="285750" indent="-285750">
              <a:buFont typeface="Arial" panose="020B0604020202020204" pitchFamily="34" charset="0"/>
              <a:buChar char="•"/>
            </a:pPr>
            <a:r>
              <a:rPr lang="en-US" dirty="0" smtClean="0"/>
              <a:t>Local </a:t>
            </a:r>
            <a:r>
              <a:rPr lang="en-US" dirty="0" err="1" smtClean="0"/>
              <a:t>citysec</a:t>
            </a:r>
            <a:r>
              <a:rPr lang="en-US" dirty="0" smtClean="0"/>
              <a:t> </a:t>
            </a:r>
            <a:r>
              <a:rPr lang="en-US" dirty="0"/>
              <a:t>disorganizer</a:t>
            </a:r>
          </a:p>
          <a:p>
            <a:pPr marL="285750" indent="-285750">
              <a:buFont typeface="Arial" panose="020B0604020202020204" pitchFamily="34" charset="0"/>
              <a:buChar char="•"/>
            </a:pPr>
            <a:r>
              <a:rPr lang="en-US" dirty="0" smtClean="0"/>
              <a:t>Girl Scout Leader (my daughter will be around after the talk to take cookie orders)</a:t>
            </a:r>
            <a:endParaRPr lang="en-US" dirty="0"/>
          </a:p>
        </p:txBody>
      </p:sp>
    </p:spTree>
    <p:extLst>
      <p:ext uri="{BB962C8B-B14F-4D97-AF65-F5344CB8AC3E}">
        <p14:creationId xmlns:p14="http://schemas.microsoft.com/office/powerpoint/2010/main" val="37573586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6B38F-0CB3-43F1-BD17-714A807D2238}"/>
              </a:ext>
            </a:extLst>
          </p:cNvPr>
          <p:cNvSpPr>
            <a:spLocks noGrp="1"/>
          </p:cNvSpPr>
          <p:nvPr>
            <p:ph type="title"/>
          </p:nvPr>
        </p:nvSpPr>
        <p:spPr>
          <a:xfrm>
            <a:off x="1146705" y="609601"/>
            <a:ext cx="9900704" cy="551934"/>
          </a:xfrm>
        </p:spPr>
        <p:txBody>
          <a:bodyPr/>
          <a:lstStyle/>
          <a:p>
            <a:r>
              <a:rPr lang="en-US" dirty="0" smtClean="0"/>
              <a:t>Fighting Dirty</a:t>
            </a:r>
            <a:endParaRPr lang="en-US" dirty="0"/>
          </a:p>
        </p:txBody>
      </p:sp>
      <p:pic>
        <p:nvPicPr>
          <p:cNvPr id="6" name="Content Placeholder 5">
            <a:extLst>
              <a:ext uri="{FF2B5EF4-FFF2-40B4-BE49-F238E27FC236}">
                <a16:creationId xmlns:a16="http://schemas.microsoft.com/office/drawing/2014/main" id="{F7B2CE39-480F-48BF-882A-E300D93FA537}"/>
              </a:ext>
            </a:extLst>
          </p:cNvPr>
          <p:cNvPicPr>
            <a:picLocks noGrp="1" noChangeAspect="1"/>
          </p:cNvPicPr>
          <p:nvPr>
            <p:ph idx="1"/>
          </p:nvPr>
        </p:nvPicPr>
        <p:blipFill>
          <a:blip r:embed="rId3"/>
          <a:stretch>
            <a:fillRect/>
          </a:stretch>
        </p:blipFill>
        <p:spPr>
          <a:xfrm>
            <a:off x="1275556" y="3683952"/>
            <a:ext cx="3390900" cy="1905000"/>
          </a:xfrm>
        </p:spPr>
      </p:pic>
      <p:sp>
        <p:nvSpPr>
          <p:cNvPr id="4" name="Text Placeholder 3">
            <a:extLst>
              <a:ext uri="{FF2B5EF4-FFF2-40B4-BE49-F238E27FC236}">
                <a16:creationId xmlns:a16="http://schemas.microsoft.com/office/drawing/2014/main" id="{BDDECEDC-F46F-4BD1-B970-02E63D4C0515}"/>
              </a:ext>
            </a:extLst>
          </p:cNvPr>
          <p:cNvSpPr>
            <a:spLocks noGrp="1"/>
          </p:cNvSpPr>
          <p:nvPr>
            <p:ph type="body" sz="half" idx="2"/>
          </p:nvPr>
        </p:nvSpPr>
        <p:spPr>
          <a:xfrm>
            <a:off x="1146705" y="1161535"/>
            <a:ext cx="9769739" cy="4629665"/>
          </a:xfrm>
        </p:spPr>
        <p:txBody>
          <a:bodyPr/>
          <a:lstStyle/>
          <a:p>
            <a:pPr marL="285750" indent="-285750">
              <a:buFont typeface="Arial" panose="020B0604020202020204" pitchFamily="34" charset="0"/>
              <a:buChar char="•"/>
            </a:pPr>
            <a:r>
              <a:rPr lang="en-US" dirty="0"/>
              <a:t>Kill the running processes</a:t>
            </a:r>
          </a:p>
          <a:p>
            <a:pPr marL="285750" indent="-285750">
              <a:buFont typeface="Arial" panose="020B0604020202020204" pitchFamily="34" charset="0"/>
              <a:buChar char="•"/>
            </a:pPr>
            <a:r>
              <a:rPr lang="en-US" dirty="0"/>
              <a:t>Stop or delete the service</a:t>
            </a:r>
          </a:p>
          <a:p>
            <a:pPr marL="285750" indent="-285750">
              <a:buFont typeface="Arial" panose="020B0604020202020204" pitchFamily="34" charset="0"/>
              <a:buChar char="•"/>
            </a:pPr>
            <a:r>
              <a:rPr lang="en-US" dirty="0"/>
              <a:t>Overwrite the folder/binary/driver with garbage</a:t>
            </a:r>
          </a:p>
          <a:p>
            <a:pPr marL="285750" indent="-285750">
              <a:buFont typeface="Arial" panose="020B0604020202020204" pitchFamily="34" charset="0"/>
              <a:buChar char="•"/>
            </a:pPr>
            <a:r>
              <a:rPr lang="en-US" dirty="0"/>
              <a:t>Get by with a little help from Cylance</a:t>
            </a:r>
          </a:p>
          <a:p>
            <a:pPr marL="285750" indent="-285750">
              <a:buFont typeface="Arial" panose="020B0604020202020204" pitchFamily="34" charset="0"/>
              <a:buChar char="•"/>
            </a:pPr>
            <a:r>
              <a:rPr lang="en-US" dirty="0"/>
              <a:t>ACLS DACLS and ICACLS oh my!</a:t>
            </a:r>
          </a:p>
        </p:txBody>
      </p:sp>
    </p:spTree>
    <p:extLst>
      <p:ext uri="{BB962C8B-B14F-4D97-AF65-F5344CB8AC3E}">
        <p14:creationId xmlns:p14="http://schemas.microsoft.com/office/powerpoint/2010/main" val="18153677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DA3AC-1973-4691-85DF-590994296DC0}"/>
              </a:ext>
            </a:extLst>
          </p:cNvPr>
          <p:cNvSpPr>
            <a:spLocks noGrp="1"/>
          </p:cNvSpPr>
          <p:nvPr>
            <p:ph type="title"/>
          </p:nvPr>
        </p:nvSpPr>
        <p:spPr>
          <a:xfrm>
            <a:off x="1146705" y="609601"/>
            <a:ext cx="4265554" cy="1639884"/>
          </a:xfrm>
        </p:spPr>
        <p:txBody>
          <a:bodyPr/>
          <a:lstStyle/>
          <a:p>
            <a:r>
              <a:rPr lang="en-US" dirty="0"/>
              <a:t>No more </a:t>
            </a:r>
            <a:r>
              <a:rPr lang="en-US" dirty="0" err="1"/>
              <a:t>Powershell</a:t>
            </a:r>
            <a:endParaRPr lang="en-US" dirty="0"/>
          </a:p>
        </p:txBody>
      </p:sp>
      <p:sp>
        <p:nvSpPr>
          <p:cNvPr id="4" name="Text Placeholder 3">
            <a:extLst>
              <a:ext uri="{FF2B5EF4-FFF2-40B4-BE49-F238E27FC236}">
                <a16:creationId xmlns:a16="http://schemas.microsoft.com/office/drawing/2014/main" id="{912DC6DF-738A-421C-B848-937774E75EA1}"/>
              </a:ext>
            </a:extLst>
          </p:cNvPr>
          <p:cNvSpPr>
            <a:spLocks noGrp="1"/>
          </p:cNvSpPr>
          <p:nvPr>
            <p:ph type="body" sz="half" idx="2"/>
          </p:nvPr>
        </p:nvSpPr>
        <p:spPr>
          <a:xfrm>
            <a:off x="1223434" y="2249485"/>
            <a:ext cx="6823286" cy="3541714"/>
          </a:xfrm>
        </p:spPr>
        <p:txBody>
          <a:bodyPr>
            <a:normAutofit/>
          </a:bodyPr>
          <a:lstStyle/>
          <a:p>
            <a:pPr marL="285750" indent="-285750">
              <a:buFont typeface="Arial" panose="020B0604020202020204" pitchFamily="34" charset="0"/>
              <a:buChar char="•"/>
            </a:pPr>
            <a:r>
              <a:rPr lang="en-US" sz="2400" dirty="0"/>
              <a:t>What’s old is new again</a:t>
            </a:r>
          </a:p>
          <a:p>
            <a:pPr marL="285750" indent="-285750">
              <a:buFont typeface="Arial" panose="020B0604020202020204" pitchFamily="34" charset="0"/>
              <a:buChar char="•"/>
            </a:pPr>
            <a:r>
              <a:rPr lang="en-US" sz="2400" dirty="0"/>
              <a:t>Native commands are all you need</a:t>
            </a:r>
          </a:p>
          <a:p>
            <a:pPr marL="285750" indent="-285750">
              <a:buFont typeface="Arial" panose="020B0604020202020204" pitchFamily="34" charset="0"/>
              <a:buChar char="•"/>
            </a:pPr>
            <a:r>
              <a:rPr lang="en-US" sz="2400" dirty="0"/>
              <a:t>No red flags</a:t>
            </a:r>
          </a:p>
          <a:p>
            <a:pPr marL="285750" indent="-285750">
              <a:buFont typeface="Arial" panose="020B0604020202020204" pitchFamily="34" charset="0"/>
              <a:buChar char="•"/>
            </a:pPr>
            <a:r>
              <a:rPr lang="en-US" sz="2400" dirty="0"/>
              <a:t>Walk softly &amp; carry a small batch script</a:t>
            </a:r>
          </a:p>
          <a:p>
            <a:pPr marL="285750" indent="-285750">
              <a:buFont typeface="Arial" panose="020B0604020202020204" pitchFamily="34" charset="0"/>
              <a:buChar char="•"/>
            </a:pPr>
            <a:r>
              <a:rPr lang="en-US" sz="2400" dirty="0"/>
              <a:t>Mimic normal userland actions</a:t>
            </a:r>
          </a:p>
        </p:txBody>
      </p:sp>
    </p:spTree>
    <p:extLst>
      <p:ext uri="{BB962C8B-B14F-4D97-AF65-F5344CB8AC3E}">
        <p14:creationId xmlns:p14="http://schemas.microsoft.com/office/powerpoint/2010/main" val="18287425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CDAAD-DF88-49E6-AEE0-8977F65DA712}"/>
              </a:ext>
            </a:extLst>
          </p:cNvPr>
          <p:cNvSpPr>
            <a:spLocks noGrp="1"/>
          </p:cNvSpPr>
          <p:nvPr>
            <p:ph type="title"/>
          </p:nvPr>
        </p:nvSpPr>
        <p:spPr>
          <a:xfrm>
            <a:off x="1146705" y="609601"/>
            <a:ext cx="9948015" cy="1639884"/>
          </a:xfrm>
        </p:spPr>
        <p:txBody>
          <a:bodyPr>
            <a:normAutofit/>
          </a:bodyPr>
          <a:lstStyle/>
          <a:p>
            <a:r>
              <a:rPr lang="en-US" sz="4000" dirty="0"/>
              <a:t>The chinks in the armor</a:t>
            </a:r>
          </a:p>
        </p:txBody>
      </p:sp>
      <p:sp>
        <p:nvSpPr>
          <p:cNvPr id="4" name="Text Placeholder 3">
            <a:extLst>
              <a:ext uri="{FF2B5EF4-FFF2-40B4-BE49-F238E27FC236}">
                <a16:creationId xmlns:a16="http://schemas.microsoft.com/office/drawing/2014/main" id="{0094E734-76BE-4976-8D85-CF89E5840AE7}"/>
              </a:ext>
            </a:extLst>
          </p:cNvPr>
          <p:cNvSpPr>
            <a:spLocks noGrp="1"/>
          </p:cNvSpPr>
          <p:nvPr>
            <p:ph type="body" sz="half" idx="2"/>
          </p:nvPr>
        </p:nvSpPr>
        <p:spPr>
          <a:xfrm>
            <a:off x="1146705" y="2249486"/>
            <a:ext cx="9186015" cy="3541714"/>
          </a:xfrm>
        </p:spPr>
        <p:txBody>
          <a:bodyPr>
            <a:normAutofit/>
          </a:bodyPr>
          <a:lstStyle/>
          <a:p>
            <a:pPr marL="285750" indent="-285750">
              <a:buFont typeface="Arial" panose="020B0604020202020204" pitchFamily="34" charset="0"/>
              <a:buChar char="•"/>
            </a:pPr>
            <a:r>
              <a:rPr lang="en-US" sz="2800" dirty="0" err="1" smtClean="0"/>
              <a:t>Filesystem</a:t>
            </a:r>
            <a:endParaRPr lang="en-US" sz="2800" dirty="0"/>
          </a:p>
          <a:p>
            <a:pPr marL="285750" indent="-285750">
              <a:buFont typeface="Arial" panose="020B0604020202020204" pitchFamily="34" charset="0"/>
              <a:buChar char="•"/>
            </a:pPr>
            <a:r>
              <a:rPr lang="en-US" sz="2800" dirty="0" smtClean="0"/>
              <a:t>Service objects</a:t>
            </a:r>
            <a:endParaRPr lang="en-US" sz="2800" dirty="0"/>
          </a:p>
          <a:p>
            <a:pPr marL="285750" indent="-285750">
              <a:buFont typeface="Arial" panose="020B0604020202020204" pitchFamily="34" charset="0"/>
              <a:buChar char="•"/>
            </a:pPr>
            <a:r>
              <a:rPr lang="en-US" sz="2800" dirty="0" smtClean="0"/>
              <a:t>Registry objects</a:t>
            </a:r>
            <a:endParaRPr lang="en-US" sz="2800" dirty="0"/>
          </a:p>
        </p:txBody>
      </p:sp>
    </p:spTree>
    <p:extLst>
      <p:ext uri="{BB962C8B-B14F-4D97-AF65-F5344CB8AC3E}">
        <p14:creationId xmlns:p14="http://schemas.microsoft.com/office/powerpoint/2010/main" val="40834302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9A32C-14D4-476A-A310-C0C362A80049}"/>
              </a:ext>
            </a:extLst>
          </p:cNvPr>
          <p:cNvSpPr>
            <a:spLocks noGrp="1"/>
          </p:cNvSpPr>
          <p:nvPr>
            <p:ph type="title"/>
          </p:nvPr>
        </p:nvSpPr>
        <p:spPr>
          <a:xfrm>
            <a:off x="2222205" y="0"/>
            <a:ext cx="7166344" cy="637953"/>
          </a:xfrm>
        </p:spPr>
        <p:txBody>
          <a:bodyPr/>
          <a:lstStyle/>
          <a:p>
            <a:r>
              <a:rPr lang="en-US" dirty="0" smtClean="0"/>
              <a:t>And some of them Know it…</a:t>
            </a:r>
            <a:endParaRPr lang="en-US" dirty="0"/>
          </a:p>
        </p:txBody>
      </p:sp>
      <p:pic>
        <p:nvPicPr>
          <p:cNvPr id="1028" name="Picture 4" descr="https://lh3.googleusercontent.com/-GvPxhz9Rq5s/XVG3lpUs3GI/AAAAAAAAcXk/cIPx8IuYRa06hhJF0AIKNw_wF6nH9f0UwCK8BGAs/s0/2019-08-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8260" y="637953"/>
            <a:ext cx="5518298" cy="5919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9310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C00B53-B409-4996-A15D-CC1542A08CCE}"/>
              </a:ext>
            </a:extLst>
          </p:cNvPr>
          <p:cNvPicPr>
            <a:picLocks noChangeAspect="1"/>
          </p:cNvPicPr>
          <p:nvPr/>
        </p:nvPicPr>
        <p:blipFill>
          <a:blip r:embed="rId3"/>
          <a:stretch>
            <a:fillRect/>
          </a:stretch>
        </p:blipFill>
        <p:spPr>
          <a:xfrm>
            <a:off x="2363654" y="1212112"/>
            <a:ext cx="8394266" cy="4142209"/>
          </a:xfrm>
          <a:prstGeom prst="rect">
            <a:avLst/>
          </a:prstGeom>
        </p:spPr>
      </p:pic>
    </p:spTree>
    <p:extLst>
      <p:ext uri="{BB962C8B-B14F-4D97-AF65-F5344CB8AC3E}">
        <p14:creationId xmlns:p14="http://schemas.microsoft.com/office/powerpoint/2010/main" val="3525907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9A32C-14D4-476A-A310-C0C362A80049}"/>
              </a:ext>
            </a:extLst>
          </p:cNvPr>
          <p:cNvSpPr>
            <a:spLocks noGrp="1"/>
          </p:cNvSpPr>
          <p:nvPr>
            <p:ph type="title"/>
          </p:nvPr>
        </p:nvSpPr>
        <p:spPr/>
        <p:txBody>
          <a:bodyPr/>
          <a:lstStyle/>
          <a:p>
            <a:r>
              <a:rPr lang="en-US" dirty="0"/>
              <a:t>Take Ownership</a:t>
            </a:r>
          </a:p>
        </p:txBody>
      </p:sp>
      <p:pic>
        <p:nvPicPr>
          <p:cNvPr id="5" name="Content Placeholder 4">
            <a:extLst>
              <a:ext uri="{FF2B5EF4-FFF2-40B4-BE49-F238E27FC236}">
                <a16:creationId xmlns:a16="http://schemas.microsoft.com/office/drawing/2014/main" id="{BC7ACA59-A811-469D-B6F9-BAC9F4DE813F}"/>
              </a:ext>
            </a:extLst>
          </p:cNvPr>
          <p:cNvPicPr>
            <a:picLocks noGrp="1" noChangeAspect="1"/>
          </p:cNvPicPr>
          <p:nvPr>
            <p:ph idx="1"/>
          </p:nvPr>
        </p:nvPicPr>
        <p:blipFill>
          <a:blip r:embed="rId3"/>
          <a:stretch>
            <a:fillRect/>
          </a:stretch>
        </p:blipFill>
        <p:spPr>
          <a:xfrm>
            <a:off x="5711599" y="320574"/>
            <a:ext cx="5108801" cy="6216852"/>
          </a:xfrm>
          <a:prstGeom prst="rect">
            <a:avLst/>
          </a:prstGeom>
        </p:spPr>
      </p:pic>
      <p:sp>
        <p:nvSpPr>
          <p:cNvPr id="4" name="Text Placeholder 3">
            <a:extLst>
              <a:ext uri="{FF2B5EF4-FFF2-40B4-BE49-F238E27FC236}">
                <a16:creationId xmlns:a16="http://schemas.microsoft.com/office/drawing/2014/main" id="{2656F2F9-15F5-4CC5-83E6-BC201C1EE729}"/>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Ability to take ownership of a file, service, registry object.</a:t>
            </a:r>
          </a:p>
          <a:p>
            <a:pPr marL="285750" indent="-285750">
              <a:buFont typeface="Arial" panose="020B0604020202020204" pitchFamily="34" charset="0"/>
              <a:buChar char="•"/>
            </a:pPr>
            <a:r>
              <a:rPr lang="en-US" dirty="0"/>
              <a:t>Anything with an ACL has an owner.  </a:t>
            </a:r>
          </a:p>
        </p:txBody>
      </p:sp>
    </p:spTree>
    <p:extLst>
      <p:ext uri="{BB962C8B-B14F-4D97-AF65-F5344CB8AC3E}">
        <p14:creationId xmlns:p14="http://schemas.microsoft.com/office/powerpoint/2010/main" val="2965940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2CBBB-3EA5-4211-86F2-81920C439B26}"/>
              </a:ext>
            </a:extLst>
          </p:cNvPr>
          <p:cNvSpPr>
            <a:spLocks noGrp="1"/>
          </p:cNvSpPr>
          <p:nvPr>
            <p:ph type="title"/>
          </p:nvPr>
        </p:nvSpPr>
        <p:spPr>
          <a:xfrm>
            <a:off x="1146705" y="609601"/>
            <a:ext cx="5891209" cy="1639884"/>
          </a:xfrm>
        </p:spPr>
        <p:txBody>
          <a:bodyPr/>
          <a:lstStyle/>
          <a:p>
            <a:r>
              <a:rPr lang="en-US" dirty="0"/>
              <a:t>So easy EVEN HR can do it</a:t>
            </a:r>
            <a:br>
              <a:rPr lang="en-US" dirty="0"/>
            </a:br>
            <a:endParaRPr lang="en-US" dirty="0"/>
          </a:p>
        </p:txBody>
      </p:sp>
      <p:sp>
        <p:nvSpPr>
          <p:cNvPr id="5" name="TextBox 4">
            <a:extLst>
              <a:ext uri="{FF2B5EF4-FFF2-40B4-BE49-F238E27FC236}">
                <a16:creationId xmlns:a16="http://schemas.microsoft.com/office/drawing/2014/main" id="{030B98E3-805C-44E3-BC33-304B1D9F7847}"/>
              </a:ext>
            </a:extLst>
          </p:cNvPr>
          <p:cNvSpPr txBox="1"/>
          <p:nvPr/>
        </p:nvSpPr>
        <p:spPr>
          <a:xfrm>
            <a:off x="1454227" y="2249485"/>
            <a:ext cx="6984694" cy="1323439"/>
          </a:xfrm>
          <a:prstGeom prst="rect">
            <a:avLst/>
          </a:prstGeom>
          <a:noFill/>
        </p:spPr>
        <p:txBody>
          <a:bodyPr wrap="square" rtlCol="0">
            <a:spAutoFit/>
          </a:bodyPr>
          <a:lstStyle/>
          <a:p>
            <a:pPr marL="285750" indent="-285750">
              <a:buFont typeface="Arial" panose="020B0604020202020204" pitchFamily="34" charset="0"/>
              <a:buChar char="•"/>
            </a:pPr>
            <a:r>
              <a:rPr lang="en-US" sz="4000" dirty="0" err="1"/>
              <a:t>Takeown</a:t>
            </a:r>
            <a:r>
              <a:rPr lang="en-US" sz="4000" dirty="0"/>
              <a:t> / </a:t>
            </a:r>
            <a:r>
              <a:rPr lang="en-US" sz="4000" dirty="0" err="1"/>
              <a:t>icacls</a:t>
            </a:r>
            <a:r>
              <a:rPr lang="en-US" sz="4000" dirty="0"/>
              <a:t> one liners</a:t>
            </a:r>
          </a:p>
          <a:p>
            <a:pPr marL="285750" indent="-285750">
              <a:buFont typeface="Arial" panose="020B0604020202020204" pitchFamily="34" charset="0"/>
              <a:buChar char="•"/>
            </a:pPr>
            <a:r>
              <a:rPr lang="en-US" sz="4000" dirty="0"/>
              <a:t>Bat files </a:t>
            </a:r>
          </a:p>
        </p:txBody>
      </p:sp>
      <p:pic>
        <p:nvPicPr>
          <p:cNvPr id="2050" name="Picture 2" descr="https://lh3.googleusercontent.com/-4hT7WzCxYuM/XXKh1aGXqPI/AAAAAAAActY/rb3A1lK0q5gJYg9J7y17xIQefEfCEfrfwCK8BGAs/s0/2019-09-0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0039" y="3287269"/>
            <a:ext cx="4095750" cy="247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4282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9102A-B8B9-4A14-88FD-F3DDBEC201A7}"/>
              </a:ext>
            </a:extLst>
          </p:cNvPr>
          <p:cNvSpPr>
            <a:spLocks noGrp="1"/>
          </p:cNvSpPr>
          <p:nvPr>
            <p:ph type="title"/>
          </p:nvPr>
        </p:nvSpPr>
        <p:spPr>
          <a:xfrm>
            <a:off x="510448" y="363557"/>
            <a:ext cx="11171103" cy="6257580"/>
          </a:xfrm>
        </p:spPr>
        <p:txBody>
          <a:bodyPr>
            <a:normAutofit/>
          </a:bodyPr>
          <a:lstStyle/>
          <a:p>
            <a:r>
              <a:rPr lang="en-US" sz="2400" dirty="0"/>
              <a:t/>
            </a:r>
            <a:br>
              <a:rPr lang="en-US" sz="2400" dirty="0"/>
            </a:br>
            <a:r>
              <a:rPr lang="en-US" sz="2400" dirty="0"/>
              <a:t/>
            </a:r>
            <a:br>
              <a:rPr lang="en-US" sz="2400" dirty="0"/>
            </a:br>
            <a:endParaRPr lang="en-US" sz="2400" dirty="0"/>
          </a:p>
        </p:txBody>
      </p:sp>
      <p:sp>
        <p:nvSpPr>
          <p:cNvPr id="5" name="Rectangle 4">
            <a:extLst>
              <a:ext uri="{FF2B5EF4-FFF2-40B4-BE49-F238E27FC236}">
                <a16:creationId xmlns:a16="http://schemas.microsoft.com/office/drawing/2014/main" id="{633A8600-E944-4819-8252-911B24A060D5}"/>
              </a:ext>
            </a:extLst>
          </p:cNvPr>
          <p:cNvSpPr/>
          <p:nvPr/>
        </p:nvSpPr>
        <p:spPr>
          <a:xfrm>
            <a:off x="594910" y="132202"/>
            <a:ext cx="10455008" cy="7263527"/>
          </a:xfrm>
          <a:prstGeom prst="rect">
            <a:avLst/>
          </a:prstGeom>
        </p:spPr>
        <p:txBody>
          <a:bodyPr wrap="square">
            <a:spAutoFit/>
          </a:bodyPr>
          <a:lstStyle/>
          <a:p>
            <a:endParaRPr lang="en-US" dirty="0"/>
          </a:p>
          <a:p>
            <a:r>
              <a:rPr lang="en-US" sz="3200" dirty="0" err="1"/>
              <a:t>takeown</a:t>
            </a:r>
            <a:r>
              <a:rPr lang="en-US" sz="3200" dirty="0"/>
              <a:t> /R /A /F \"C:\\Program Files\\Windows Defender Advanced Threat Protection\" /D N &amp;&amp;</a:t>
            </a:r>
          </a:p>
          <a:p>
            <a:r>
              <a:rPr lang="en-US" sz="3200" dirty="0" err="1"/>
              <a:t>icacls</a:t>
            </a:r>
            <a:r>
              <a:rPr lang="en-US" sz="3200" dirty="0"/>
              <a:t> \"C:\\Program Files\\Windows Defender Advanced Threat Protection\" /grant </a:t>
            </a:r>
            <a:r>
              <a:rPr lang="en-US" sz="3200" dirty="0" err="1"/>
              <a:t>Everyone:F</a:t>
            </a:r>
            <a:r>
              <a:rPr lang="en-US" sz="3200" dirty="0"/>
              <a:t> /T /C</a:t>
            </a:r>
          </a:p>
          <a:p>
            <a:endParaRPr lang="en-US" sz="3200" dirty="0"/>
          </a:p>
          <a:p>
            <a:r>
              <a:rPr lang="en-US" sz="3200" dirty="0"/>
              <a:t>reboot - rename/Delete - reboot</a:t>
            </a:r>
          </a:p>
          <a:p>
            <a:endParaRPr lang="en-US" sz="3200" dirty="0"/>
          </a:p>
          <a:p>
            <a:endParaRPr lang="en-US" sz="3200" dirty="0"/>
          </a:p>
          <a:p>
            <a:r>
              <a:rPr lang="en-US" sz="3200" dirty="0"/>
              <a:t>what if?</a:t>
            </a:r>
          </a:p>
          <a:p>
            <a:endParaRPr lang="en-US" sz="3200" dirty="0"/>
          </a:p>
          <a:p>
            <a:r>
              <a:rPr lang="en-US" sz="3200" dirty="0" err="1"/>
              <a:t>icacls</a:t>
            </a:r>
            <a:r>
              <a:rPr lang="en-US" sz="3200" dirty="0"/>
              <a:t> \"C:\\Program Files\\Windows Defender Advanced Threat Protection\" /Deny </a:t>
            </a:r>
            <a:r>
              <a:rPr lang="en-US" sz="3200" dirty="0" err="1"/>
              <a:t>System:F</a:t>
            </a:r>
            <a:r>
              <a:rPr lang="en-US" sz="3200" dirty="0"/>
              <a:t> /T /C</a:t>
            </a:r>
          </a:p>
          <a:p>
            <a:endParaRPr lang="en-US" sz="3200" dirty="0"/>
          </a:p>
          <a:p>
            <a:r>
              <a:rPr lang="en-US" sz="3200" dirty="0"/>
              <a:t>Reboot </a:t>
            </a:r>
          </a:p>
        </p:txBody>
      </p:sp>
    </p:spTree>
    <p:extLst>
      <p:ext uri="{BB962C8B-B14F-4D97-AF65-F5344CB8AC3E}">
        <p14:creationId xmlns:p14="http://schemas.microsoft.com/office/powerpoint/2010/main" val="34376900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B46962B-4D52-4F90-B898-EF9C40087E03}"/>
              </a:ext>
            </a:extLst>
          </p:cNvPr>
          <p:cNvSpPr txBox="1"/>
          <p:nvPr/>
        </p:nvSpPr>
        <p:spPr>
          <a:xfrm>
            <a:off x="1176913" y="154236"/>
            <a:ext cx="7414352" cy="2646878"/>
          </a:xfrm>
          <a:prstGeom prst="rect">
            <a:avLst/>
          </a:prstGeom>
          <a:noFill/>
        </p:spPr>
        <p:txBody>
          <a:bodyPr wrap="square" rtlCol="0">
            <a:spAutoFit/>
          </a:bodyPr>
          <a:lstStyle/>
          <a:p>
            <a:r>
              <a:rPr lang="en-US" sz="2800" dirty="0"/>
              <a:t>Update…</a:t>
            </a:r>
          </a:p>
          <a:p>
            <a:endParaRPr lang="en-US" sz="2800" dirty="0"/>
          </a:p>
          <a:p>
            <a:r>
              <a:rPr lang="en-US" sz="2800" dirty="0"/>
              <a:t>Windows Defender files and directories are no longer unprotected.</a:t>
            </a:r>
          </a:p>
          <a:p>
            <a:endParaRPr lang="en-US" dirty="0"/>
          </a:p>
          <a:p>
            <a:endParaRPr lang="en-US" dirty="0"/>
          </a:p>
          <a:p>
            <a:endParaRPr lang="en-US" dirty="0"/>
          </a:p>
        </p:txBody>
      </p:sp>
      <p:pic>
        <p:nvPicPr>
          <p:cNvPr id="6" name="Picture 5">
            <a:extLst>
              <a:ext uri="{FF2B5EF4-FFF2-40B4-BE49-F238E27FC236}">
                <a16:creationId xmlns:a16="http://schemas.microsoft.com/office/drawing/2014/main" id="{1C0EEAEB-8378-49BF-9717-9EB87568ABCF}"/>
              </a:ext>
            </a:extLst>
          </p:cNvPr>
          <p:cNvPicPr>
            <a:picLocks noChangeAspect="1"/>
          </p:cNvPicPr>
          <p:nvPr/>
        </p:nvPicPr>
        <p:blipFill>
          <a:blip r:embed="rId2"/>
          <a:stretch>
            <a:fillRect/>
          </a:stretch>
        </p:blipFill>
        <p:spPr>
          <a:xfrm>
            <a:off x="1194384" y="2381249"/>
            <a:ext cx="9851862" cy="3876332"/>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4843D832-6CEF-41C5-92D0-55DA61F5EFBF}"/>
                  </a:ext>
                </a:extLst>
              </p14:cNvPr>
              <p14:cNvContentPartPr/>
              <p14:nvPr/>
            </p14:nvContentPartPr>
            <p14:xfrm>
              <a:off x="1200548" y="3569244"/>
              <a:ext cx="360" cy="360"/>
            </p14:xfrm>
          </p:contentPart>
        </mc:Choice>
        <mc:Fallback xmlns="">
          <p:pic>
            <p:nvPicPr>
              <p:cNvPr id="7" name="Ink 6">
                <a:extLst>
                  <a:ext uri="{FF2B5EF4-FFF2-40B4-BE49-F238E27FC236}">
                    <a16:creationId xmlns:a16="http://schemas.microsoft.com/office/drawing/2014/main" id="{4843D832-6CEF-41C5-92D0-55DA61F5EFBF}"/>
                  </a:ext>
                </a:extLst>
              </p:cNvPr>
              <p:cNvPicPr/>
              <p:nvPr/>
            </p:nvPicPr>
            <p:blipFill>
              <a:blip r:embed="rId4"/>
              <a:stretch>
                <a:fillRect/>
              </a:stretch>
            </p:blipFill>
            <p:spPr>
              <a:xfrm>
                <a:off x="1146548" y="3461244"/>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2AD392EE-E23C-4DFD-9A8B-26A9C326010B}"/>
                  </a:ext>
                </a:extLst>
              </p14:cNvPr>
              <p14:cNvContentPartPr/>
              <p14:nvPr/>
            </p14:nvContentPartPr>
            <p14:xfrm>
              <a:off x="1131788" y="3412644"/>
              <a:ext cx="2294280" cy="225720"/>
            </p14:xfrm>
          </p:contentPart>
        </mc:Choice>
        <mc:Fallback xmlns="">
          <p:pic>
            <p:nvPicPr>
              <p:cNvPr id="8" name="Ink 7">
                <a:extLst>
                  <a:ext uri="{FF2B5EF4-FFF2-40B4-BE49-F238E27FC236}">
                    <a16:creationId xmlns:a16="http://schemas.microsoft.com/office/drawing/2014/main" id="{2AD392EE-E23C-4DFD-9A8B-26A9C326010B}"/>
                  </a:ext>
                </a:extLst>
              </p:cNvPr>
              <p:cNvPicPr/>
              <p:nvPr/>
            </p:nvPicPr>
            <p:blipFill>
              <a:blip r:embed="rId6"/>
              <a:stretch>
                <a:fillRect/>
              </a:stretch>
            </p:blipFill>
            <p:spPr>
              <a:xfrm>
                <a:off x="1078148" y="3304644"/>
                <a:ext cx="240192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C4D8C93B-2D5A-428C-B28E-F27693B68254}"/>
                  </a:ext>
                </a:extLst>
              </p14:cNvPr>
              <p14:cNvContentPartPr/>
              <p14:nvPr/>
            </p14:nvContentPartPr>
            <p14:xfrm>
              <a:off x="1189748" y="4351164"/>
              <a:ext cx="2753280" cy="33480"/>
            </p14:xfrm>
          </p:contentPart>
        </mc:Choice>
        <mc:Fallback xmlns="">
          <p:pic>
            <p:nvPicPr>
              <p:cNvPr id="9" name="Ink 8">
                <a:extLst>
                  <a:ext uri="{FF2B5EF4-FFF2-40B4-BE49-F238E27FC236}">
                    <a16:creationId xmlns:a16="http://schemas.microsoft.com/office/drawing/2014/main" id="{C4D8C93B-2D5A-428C-B28E-F27693B68254}"/>
                  </a:ext>
                </a:extLst>
              </p:cNvPr>
              <p:cNvPicPr/>
              <p:nvPr/>
            </p:nvPicPr>
            <p:blipFill>
              <a:blip r:embed="rId8"/>
              <a:stretch>
                <a:fillRect/>
              </a:stretch>
            </p:blipFill>
            <p:spPr>
              <a:xfrm>
                <a:off x="1136108" y="4243164"/>
                <a:ext cx="286092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811BE16A-3521-4B7F-85A5-E44F7BFD10C7}"/>
                  </a:ext>
                </a:extLst>
              </p14:cNvPr>
              <p14:cNvContentPartPr/>
              <p14:nvPr/>
            </p14:nvContentPartPr>
            <p14:xfrm>
              <a:off x="1047188" y="3389964"/>
              <a:ext cx="2386800" cy="246240"/>
            </p14:xfrm>
          </p:contentPart>
        </mc:Choice>
        <mc:Fallback xmlns="">
          <p:pic>
            <p:nvPicPr>
              <p:cNvPr id="13" name="Ink 12">
                <a:extLst>
                  <a:ext uri="{FF2B5EF4-FFF2-40B4-BE49-F238E27FC236}">
                    <a16:creationId xmlns:a16="http://schemas.microsoft.com/office/drawing/2014/main" id="{811BE16A-3521-4B7F-85A5-E44F7BFD10C7}"/>
                  </a:ext>
                </a:extLst>
              </p:cNvPr>
              <p:cNvPicPr/>
              <p:nvPr/>
            </p:nvPicPr>
            <p:blipFill>
              <a:blip r:embed="rId10"/>
              <a:stretch>
                <a:fillRect/>
              </a:stretch>
            </p:blipFill>
            <p:spPr>
              <a:xfrm>
                <a:off x="993188" y="3281964"/>
                <a:ext cx="2494440" cy="461880"/>
              </a:xfrm>
              <a:prstGeom prst="rect">
                <a:avLst/>
              </a:prstGeom>
            </p:spPr>
          </p:pic>
        </mc:Fallback>
      </mc:AlternateContent>
    </p:spTree>
    <p:extLst>
      <p:ext uri="{BB962C8B-B14F-4D97-AF65-F5344CB8AC3E}">
        <p14:creationId xmlns:p14="http://schemas.microsoft.com/office/powerpoint/2010/main" val="15307255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6742653" cy="1639884"/>
          </a:xfrm>
        </p:spPr>
        <p:txBody>
          <a:bodyPr/>
          <a:lstStyle/>
          <a:p>
            <a:r>
              <a:rPr lang="en-US" dirty="0" smtClean="0"/>
              <a:t>Silly things vendors do</a:t>
            </a:r>
            <a:endParaRPr lang="en-US" dirty="0"/>
          </a:p>
        </p:txBody>
      </p:sp>
      <p:pic>
        <p:nvPicPr>
          <p:cNvPr id="5" name="Picture 4"/>
          <p:cNvPicPr>
            <a:picLocks noChangeAspect="1"/>
          </p:cNvPicPr>
          <p:nvPr/>
        </p:nvPicPr>
        <p:blipFill>
          <a:blip r:embed="rId3"/>
          <a:stretch>
            <a:fillRect/>
          </a:stretch>
        </p:blipFill>
        <p:spPr>
          <a:xfrm>
            <a:off x="2254103" y="2369832"/>
            <a:ext cx="5504344" cy="4091220"/>
          </a:xfrm>
          <a:prstGeom prst="rect">
            <a:avLst/>
          </a:prstGeom>
        </p:spPr>
      </p:pic>
    </p:spTree>
    <p:extLst>
      <p:ext uri="{BB962C8B-B14F-4D97-AF65-F5344CB8AC3E}">
        <p14:creationId xmlns:p14="http://schemas.microsoft.com/office/powerpoint/2010/main" val="24153710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90130-756C-4C20-9788-19D93504AC97}"/>
              </a:ext>
            </a:extLst>
          </p:cNvPr>
          <p:cNvSpPr>
            <a:spLocks noGrp="1"/>
          </p:cNvSpPr>
          <p:nvPr>
            <p:ph type="title"/>
          </p:nvPr>
        </p:nvSpPr>
        <p:spPr/>
        <p:txBody>
          <a:bodyPr/>
          <a:lstStyle/>
          <a:p>
            <a:r>
              <a:rPr lang="en-US" dirty="0"/>
              <a:t>Steve Eisen (</a:t>
            </a:r>
            <a:r>
              <a:rPr lang="en-US" dirty="0" err="1"/>
              <a:t>Rumtwinkies</a:t>
            </a:r>
            <a:r>
              <a:rPr lang="en-US" dirty="0"/>
              <a:t>)</a:t>
            </a:r>
          </a:p>
        </p:txBody>
      </p:sp>
      <p:pic>
        <p:nvPicPr>
          <p:cNvPr id="6" name="Picture Placeholder 5">
            <a:extLst>
              <a:ext uri="{FF2B5EF4-FFF2-40B4-BE49-F238E27FC236}">
                <a16:creationId xmlns:a16="http://schemas.microsoft.com/office/drawing/2014/main" id="{A35106ED-4E7A-41B3-BE51-E9F0C3117146}"/>
              </a:ext>
            </a:extLst>
          </p:cNvPr>
          <p:cNvPicPr>
            <a:picLocks noGrp="1" noChangeAspect="1"/>
          </p:cNvPicPr>
          <p:nvPr>
            <p:ph type="pic" idx="1"/>
          </p:nvPr>
        </p:nvPicPr>
        <p:blipFill rotWithShape="1">
          <a:blip r:embed="rId2"/>
          <a:srcRect l="-3001" t="-92876" r="-3893" b="-113515"/>
          <a:stretch/>
        </p:blipFill>
        <p:spPr>
          <a:xfrm>
            <a:off x="7380721" y="609601"/>
            <a:ext cx="3666690" cy="5181599"/>
          </a:xfrm>
        </p:spPr>
      </p:pic>
      <p:sp>
        <p:nvSpPr>
          <p:cNvPr id="4" name="Text Placeholder 3">
            <a:extLst>
              <a:ext uri="{FF2B5EF4-FFF2-40B4-BE49-F238E27FC236}">
                <a16:creationId xmlns:a16="http://schemas.microsoft.com/office/drawing/2014/main" id="{4F67A8D8-1BEC-49A7-845B-E0C607534262}"/>
              </a:ext>
            </a:extLst>
          </p:cNvPr>
          <p:cNvSpPr>
            <a:spLocks noGrp="1"/>
          </p:cNvSpPr>
          <p:nvPr>
            <p:ph type="body" sz="half" idx="2"/>
          </p:nvPr>
        </p:nvSpPr>
        <p:spPr/>
        <p:txBody>
          <a:bodyPr/>
          <a:lstStyle/>
          <a:p>
            <a:r>
              <a:rPr lang="en-US" dirty="0"/>
              <a:t>Red Teamer working undercover on the Blue Team</a:t>
            </a:r>
          </a:p>
          <a:p>
            <a:r>
              <a:rPr lang="en-US" dirty="0"/>
              <a:t>Malware research Collecting, Creating and Reversing </a:t>
            </a:r>
          </a:p>
          <a:p>
            <a:r>
              <a:rPr lang="en-US" dirty="0" err="1"/>
              <a:t>Turnons</a:t>
            </a:r>
            <a:r>
              <a:rPr lang="en-US" dirty="0"/>
              <a:t> – </a:t>
            </a:r>
            <a:r>
              <a:rPr lang="en-US" dirty="0" err="1"/>
              <a:t>Fileless</a:t>
            </a:r>
            <a:r>
              <a:rPr lang="en-US" dirty="0"/>
              <a:t> Malware, WMI - Persistence </a:t>
            </a:r>
          </a:p>
          <a:p>
            <a:r>
              <a:rPr lang="en-US" dirty="0"/>
              <a:t>4 Daughters and a set of shotguns</a:t>
            </a:r>
          </a:p>
          <a:p>
            <a:endParaRPr lang="en-US" dirty="0"/>
          </a:p>
          <a:p>
            <a:endParaRPr lang="en-US" dirty="0"/>
          </a:p>
          <a:p>
            <a:endParaRPr lang="en-US" dirty="0"/>
          </a:p>
        </p:txBody>
      </p:sp>
    </p:spTree>
    <p:extLst>
      <p:ext uri="{BB962C8B-B14F-4D97-AF65-F5344CB8AC3E}">
        <p14:creationId xmlns:p14="http://schemas.microsoft.com/office/powerpoint/2010/main" val="12011037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E10CEB8-DD2B-4A8D-96F0-1AF1DBB28F8F}"/>
              </a:ext>
            </a:extLst>
          </p:cNvPr>
          <p:cNvPicPr>
            <a:picLocks noChangeAspect="1"/>
          </p:cNvPicPr>
          <p:nvPr/>
        </p:nvPicPr>
        <p:blipFill>
          <a:blip r:embed="rId2"/>
          <a:stretch>
            <a:fillRect/>
          </a:stretch>
        </p:blipFill>
        <p:spPr>
          <a:xfrm>
            <a:off x="470739" y="1492008"/>
            <a:ext cx="11250521" cy="5238519"/>
          </a:xfrm>
          <a:prstGeom prst="rect">
            <a:avLst/>
          </a:prstGeom>
        </p:spPr>
      </p:pic>
      <p:sp>
        <p:nvSpPr>
          <p:cNvPr id="7" name="TextBox 6">
            <a:extLst>
              <a:ext uri="{FF2B5EF4-FFF2-40B4-BE49-F238E27FC236}">
                <a16:creationId xmlns:a16="http://schemas.microsoft.com/office/drawing/2014/main" id="{5C61C36B-A036-4003-97AE-074EB44FBF5B}"/>
              </a:ext>
            </a:extLst>
          </p:cNvPr>
          <p:cNvSpPr txBox="1"/>
          <p:nvPr/>
        </p:nvSpPr>
        <p:spPr>
          <a:xfrm>
            <a:off x="1520328" y="661011"/>
            <a:ext cx="6918592" cy="830997"/>
          </a:xfrm>
          <a:prstGeom prst="rect">
            <a:avLst/>
          </a:prstGeom>
          <a:noFill/>
        </p:spPr>
        <p:txBody>
          <a:bodyPr wrap="square" rtlCol="0">
            <a:spAutoFit/>
          </a:bodyPr>
          <a:lstStyle/>
          <a:p>
            <a:r>
              <a:rPr lang="en-US" sz="2400" dirty="0"/>
              <a:t>Windows Defender has </a:t>
            </a:r>
            <a:r>
              <a:rPr lang="en-US" sz="2400" dirty="0" smtClean="0"/>
              <a:t>hardened their </a:t>
            </a:r>
            <a:r>
              <a:rPr lang="en-US" sz="2400" dirty="0"/>
              <a:t>directories. But...</a:t>
            </a: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D7ACB66D-53B7-40B5-A01F-1FA66B6B14BF}"/>
                  </a:ext>
                </a:extLst>
              </p14:cNvPr>
              <p14:cNvContentPartPr/>
              <p14:nvPr/>
            </p14:nvContentPartPr>
            <p14:xfrm>
              <a:off x="2544428" y="4615404"/>
              <a:ext cx="3701160" cy="145080"/>
            </p14:xfrm>
          </p:contentPart>
        </mc:Choice>
        <mc:Fallback xmlns="">
          <p:pic>
            <p:nvPicPr>
              <p:cNvPr id="8" name="Ink 7">
                <a:extLst>
                  <a:ext uri="{FF2B5EF4-FFF2-40B4-BE49-F238E27FC236}">
                    <a16:creationId xmlns:a16="http://schemas.microsoft.com/office/drawing/2014/main" id="{D7ACB66D-53B7-40B5-A01F-1FA66B6B14BF}"/>
                  </a:ext>
                </a:extLst>
              </p:cNvPr>
              <p:cNvPicPr/>
              <p:nvPr/>
            </p:nvPicPr>
            <p:blipFill>
              <a:blip r:embed="rId4"/>
              <a:stretch>
                <a:fillRect/>
              </a:stretch>
            </p:blipFill>
            <p:spPr>
              <a:xfrm>
                <a:off x="2490788" y="4507404"/>
                <a:ext cx="3808800" cy="360720"/>
              </a:xfrm>
              <a:prstGeom prst="rect">
                <a:avLst/>
              </a:prstGeom>
            </p:spPr>
          </p:pic>
        </mc:Fallback>
      </mc:AlternateContent>
    </p:spTree>
    <p:extLst>
      <p:ext uri="{BB962C8B-B14F-4D97-AF65-F5344CB8AC3E}">
        <p14:creationId xmlns:p14="http://schemas.microsoft.com/office/powerpoint/2010/main" val="32540398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FBD47-E36A-4022-B6BA-06B53EB5940E}"/>
              </a:ext>
            </a:extLst>
          </p:cNvPr>
          <p:cNvSpPr>
            <a:spLocks noGrp="1"/>
          </p:cNvSpPr>
          <p:nvPr>
            <p:ph type="title"/>
          </p:nvPr>
        </p:nvSpPr>
        <p:spPr>
          <a:xfrm>
            <a:off x="1392866" y="454275"/>
            <a:ext cx="3856037" cy="612524"/>
          </a:xfrm>
        </p:spPr>
        <p:txBody>
          <a:bodyPr/>
          <a:lstStyle/>
          <a:p>
            <a:r>
              <a:rPr lang="en-US" dirty="0"/>
              <a:t>Cylance Fails</a:t>
            </a:r>
          </a:p>
        </p:txBody>
      </p:sp>
      <p:pic>
        <p:nvPicPr>
          <p:cNvPr id="1026" name="Picture 2" descr="https://cdn-images-1.medium.com/max/1600/1*8kde5AaHNSh6wDaMvq8kvg.png">
            <a:extLst>
              <a:ext uri="{FF2B5EF4-FFF2-40B4-BE49-F238E27FC236}">
                <a16:creationId xmlns:a16="http://schemas.microsoft.com/office/drawing/2014/main" id="{5C3BBCE7-9B3D-4F0E-80FA-D9F7FBC4F16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92866" y="1180215"/>
            <a:ext cx="9652430" cy="4572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488558" y="5890437"/>
            <a:ext cx="9388549" cy="369332"/>
          </a:xfrm>
          <a:prstGeom prst="rect">
            <a:avLst/>
          </a:prstGeom>
          <a:noFill/>
        </p:spPr>
        <p:txBody>
          <a:bodyPr wrap="square" rtlCol="0">
            <a:spAutoFit/>
          </a:bodyPr>
          <a:lstStyle/>
          <a:p>
            <a:r>
              <a:rPr lang="en-US">
                <a:hlinkClick r:id="rId4"/>
              </a:rPr>
              <a:t>https://medium.com/@_graphx/how-i-got-cylance-to-commit-seppuku-c1f18689be1b</a:t>
            </a:r>
            <a:endParaRPr lang="en-US" dirty="0"/>
          </a:p>
        </p:txBody>
      </p:sp>
    </p:spTree>
    <p:extLst>
      <p:ext uri="{BB962C8B-B14F-4D97-AF65-F5344CB8AC3E}">
        <p14:creationId xmlns:p14="http://schemas.microsoft.com/office/powerpoint/2010/main" val="9105443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dn-images-1.medium.com/max/1600/1*Jcm1LD-oe9U5Q34DE52ZTA.png">
            <a:extLst>
              <a:ext uri="{FF2B5EF4-FFF2-40B4-BE49-F238E27FC236}">
                <a16:creationId xmlns:a16="http://schemas.microsoft.com/office/drawing/2014/main" id="{6870B135-3148-4118-923C-3D03B9D8A7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705" y="814090"/>
            <a:ext cx="10529004" cy="155235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cdn-images-1.medium.com/max/1600/1*Yn7c0HOWFuy3tibIWRcEjw.png">
            <a:extLst>
              <a:ext uri="{FF2B5EF4-FFF2-40B4-BE49-F238E27FC236}">
                <a16:creationId xmlns:a16="http://schemas.microsoft.com/office/drawing/2014/main" id="{7E6910FF-B2E7-4B5E-8289-F59796BFF5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6705" y="2466056"/>
            <a:ext cx="4549230" cy="4274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6721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3425FB9-E471-44EE-9658-C0D11A2E93B4}"/>
              </a:ext>
            </a:extLst>
          </p:cNvPr>
          <p:cNvSpPr/>
          <p:nvPr/>
        </p:nvSpPr>
        <p:spPr>
          <a:xfrm>
            <a:off x="1457092" y="5153250"/>
            <a:ext cx="9114263" cy="369332"/>
          </a:xfrm>
          <a:prstGeom prst="rect">
            <a:avLst/>
          </a:prstGeom>
        </p:spPr>
        <p:txBody>
          <a:bodyPr wrap="square">
            <a:spAutoFit/>
          </a:bodyPr>
          <a:lstStyle/>
          <a:p>
            <a:r>
              <a:rPr lang="en-US" dirty="0"/>
              <a:t>POC Script: </a:t>
            </a:r>
            <a:r>
              <a:rPr lang="en-US" dirty="0">
                <a:solidFill>
                  <a:schemeClr val="accent2">
                    <a:lumMod val="60000"/>
                    <a:lumOff val="40000"/>
                  </a:schemeClr>
                </a:solidFill>
              </a:rPr>
              <a:t>https://gist.github.com/Graph-X/86ba7e7fe31c435005625354930ac5a5</a:t>
            </a:r>
          </a:p>
        </p:txBody>
      </p:sp>
      <p:pic>
        <p:nvPicPr>
          <p:cNvPr id="3074" name="Picture 2" descr="https://cdn-images-1.medium.com/max/1600/1*Hf9J9aW_pW_G45QLsTb_bw.png">
            <a:extLst>
              <a:ext uri="{FF2B5EF4-FFF2-40B4-BE49-F238E27FC236}">
                <a16:creationId xmlns:a16="http://schemas.microsoft.com/office/drawing/2014/main" id="{1120FEFC-18C2-476B-92BB-8C031CC7D3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7426" y="1462752"/>
            <a:ext cx="9829800" cy="3162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79512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BBA32C-150A-4C97-80B6-74F26B13C508}"/>
              </a:ext>
            </a:extLst>
          </p:cNvPr>
          <p:cNvPicPr>
            <a:picLocks noChangeAspect="1"/>
          </p:cNvPicPr>
          <p:nvPr/>
        </p:nvPicPr>
        <p:blipFill>
          <a:blip r:embed="rId2"/>
          <a:stretch>
            <a:fillRect/>
          </a:stretch>
        </p:blipFill>
        <p:spPr>
          <a:xfrm>
            <a:off x="731874" y="1654709"/>
            <a:ext cx="10919637" cy="3548581"/>
          </a:xfrm>
          <a:prstGeom prst="rect">
            <a:avLst/>
          </a:prstGeom>
        </p:spPr>
      </p:pic>
    </p:spTree>
    <p:extLst>
      <p:ext uri="{BB962C8B-B14F-4D97-AF65-F5344CB8AC3E}">
        <p14:creationId xmlns:p14="http://schemas.microsoft.com/office/powerpoint/2010/main" val="403145626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A1CF960-8A84-43AA-8C60-8E0717CDCB53}"/>
              </a:ext>
            </a:extLst>
          </p:cNvPr>
          <p:cNvPicPr>
            <a:picLocks noChangeAspect="1"/>
          </p:cNvPicPr>
          <p:nvPr/>
        </p:nvPicPr>
        <p:blipFill>
          <a:blip r:embed="rId2"/>
          <a:stretch>
            <a:fillRect/>
          </a:stretch>
        </p:blipFill>
        <p:spPr>
          <a:xfrm>
            <a:off x="0" y="1695893"/>
            <a:ext cx="12192000" cy="4037749"/>
          </a:xfrm>
          <a:prstGeom prst="rect">
            <a:avLst/>
          </a:prstGeom>
        </p:spPr>
      </p:pic>
    </p:spTree>
    <p:extLst>
      <p:ext uri="{BB962C8B-B14F-4D97-AF65-F5344CB8AC3E}">
        <p14:creationId xmlns:p14="http://schemas.microsoft.com/office/powerpoint/2010/main" val="31793169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01A9E-B21A-4D1A-8D33-16FB646A1468}"/>
              </a:ext>
            </a:extLst>
          </p:cNvPr>
          <p:cNvSpPr>
            <a:spLocks noGrp="1"/>
          </p:cNvSpPr>
          <p:nvPr>
            <p:ph type="title"/>
          </p:nvPr>
        </p:nvSpPr>
        <p:spPr>
          <a:xfrm>
            <a:off x="1146705" y="609601"/>
            <a:ext cx="9900704" cy="1017180"/>
          </a:xfrm>
        </p:spPr>
        <p:txBody>
          <a:bodyPr/>
          <a:lstStyle/>
          <a:p>
            <a:r>
              <a:rPr lang="en-US" dirty="0"/>
              <a:t>CONCLUSIONS</a:t>
            </a:r>
          </a:p>
        </p:txBody>
      </p:sp>
      <p:sp>
        <p:nvSpPr>
          <p:cNvPr id="4" name="Text Placeholder 3">
            <a:extLst>
              <a:ext uri="{FF2B5EF4-FFF2-40B4-BE49-F238E27FC236}">
                <a16:creationId xmlns:a16="http://schemas.microsoft.com/office/drawing/2014/main" id="{36197146-B201-49BC-ADB2-19CEEEFEC8E1}"/>
              </a:ext>
            </a:extLst>
          </p:cNvPr>
          <p:cNvSpPr>
            <a:spLocks noGrp="1"/>
          </p:cNvSpPr>
          <p:nvPr>
            <p:ph type="body" sz="half" idx="2"/>
          </p:nvPr>
        </p:nvSpPr>
        <p:spPr>
          <a:xfrm>
            <a:off x="1146705" y="2249486"/>
            <a:ext cx="7476300" cy="3541714"/>
          </a:xfrm>
        </p:spPr>
        <p:txBody>
          <a:bodyPr/>
          <a:lstStyle/>
          <a:p>
            <a:pPr marL="285750" indent="-285750">
              <a:buFont typeface="Arial" panose="020B0604020202020204" pitchFamily="34" charset="0"/>
              <a:buChar char="•"/>
            </a:pPr>
            <a:r>
              <a:rPr lang="en-US" dirty="0"/>
              <a:t>NG-AV and EDR have really upped their game on fancy evasion techniques</a:t>
            </a:r>
          </a:p>
          <a:p>
            <a:pPr marL="285750" indent="-285750">
              <a:buFont typeface="Arial" panose="020B0604020202020204" pitchFamily="34" charset="0"/>
              <a:buChar char="•"/>
            </a:pPr>
            <a:r>
              <a:rPr lang="en-US" dirty="0"/>
              <a:t>Mimic </a:t>
            </a:r>
            <a:r>
              <a:rPr lang="en-US" dirty="0" err="1"/>
              <a:t>userland</a:t>
            </a:r>
            <a:r>
              <a:rPr lang="en-US" dirty="0"/>
              <a:t> </a:t>
            </a:r>
            <a:r>
              <a:rPr lang="en-US" dirty="0" smtClean="0"/>
              <a:t>activities</a:t>
            </a:r>
          </a:p>
          <a:p>
            <a:pPr marL="285750" indent="-285750">
              <a:buFont typeface="Arial" panose="020B0604020202020204" pitchFamily="34" charset="0"/>
              <a:buChar char="•"/>
            </a:pPr>
            <a:r>
              <a:rPr lang="en-US" dirty="0" smtClean="0"/>
              <a:t>Traditional AV is doing self-protection better</a:t>
            </a:r>
            <a:endParaRPr lang="en-US" dirty="0"/>
          </a:p>
          <a:p>
            <a:pPr marL="285750" indent="-285750">
              <a:buFont typeface="Arial" panose="020B0604020202020204" pitchFamily="34" charset="0"/>
              <a:buChar char="•"/>
            </a:pPr>
            <a:r>
              <a:rPr lang="en-US" dirty="0"/>
              <a:t>C++ is the old new hotness </a:t>
            </a:r>
          </a:p>
          <a:p>
            <a:pPr marL="285750" indent="-285750">
              <a:buFont typeface="Arial" panose="020B0604020202020204" pitchFamily="34" charset="0"/>
              <a:buChar char="•"/>
            </a:pPr>
            <a:r>
              <a:rPr lang="en-US" dirty="0"/>
              <a:t>Soft spots are registry, filesystem and service </a:t>
            </a:r>
            <a:r>
              <a:rPr lang="en-US" dirty="0" err="1"/>
              <a:t>acls</a:t>
            </a:r>
            <a:r>
              <a:rPr lang="en-US" dirty="0"/>
              <a:t>.</a:t>
            </a:r>
          </a:p>
          <a:p>
            <a:pPr marL="285750" indent="-285750">
              <a:buFont typeface="Arial" panose="020B0604020202020204" pitchFamily="34" charset="0"/>
              <a:buChar char="•"/>
            </a:pPr>
            <a:r>
              <a:rPr lang="en-US" dirty="0"/>
              <a:t>Log and filter NTFS activities</a:t>
            </a:r>
          </a:p>
          <a:p>
            <a:pPr marL="285750" indent="-285750">
              <a:buFont typeface="Arial" panose="020B0604020202020204" pitchFamily="34" charset="0"/>
              <a:buChar char="•"/>
            </a:pPr>
            <a:r>
              <a:rPr lang="en-US" dirty="0"/>
              <a:t>Do you really need </a:t>
            </a:r>
            <a:r>
              <a:rPr lang="en-US" dirty="0" err="1"/>
              <a:t>SETakeOwnership</a:t>
            </a:r>
            <a:r>
              <a:rPr lang="en-US" dirty="0" smtClean="0"/>
              <a:t>? </a:t>
            </a: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0401970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01A9E-B21A-4D1A-8D33-16FB646A1468}"/>
              </a:ext>
            </a:extLst>
          </p:cNvPr>
          <p:cNvSpPr>
            <a:spLocks noGrp="1"/>
          </p:cNvSpPr>
          <p:nvPr>
            <p:ph type="title"/>
          </p:nvPr>
        </p:nvSpPr>
        <p:spPr>
          <a:xfrm>
            <a:off x="551282" y="2507513"/>
            <a:ext cx="10400254" cy="1415901"/>
          </a:xfrm>
        </p:spPr>
        <p:txBody>
          <a:bodyPr>
            <a:normAutofit/>
          </a:bodyPr>
          <a:lstStyle/>
          <a:p>
            <a:pPr algn="ctr"/>
            <a:r>
              <a:rPr lang="en-US" sz="4400" dirty="0"/>
              <a:t>Questions/Drinks</a:t>
            </a:r>
          </a:p>
        </p:txBody>
      </p:sp>
    </p:spTree>
    <p:extLst>
      <p:ext uri="{BB962C8B-B14F-4D97-AF65-F5344CB8AC3E}">
        <p14:creationId xmlns:p14="http://schemas.microsoft.com/office/powerpoint/2010/main" val="850337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FD3FE-BCB7-44E6-8FD5-233E4E7F1318}"/>
              </a:ext>
            </a:extLst>
          </p:cNvPr>
          <p:cNvSpPr>
            <a:spLocks noGrp="1"/>
          </p:cNvSpPr>
          <p:nvPr>
            <p:ph type="title"/>
          </p:nvPr>
        </p:nvSpPr>
        <p:spPr>
          <a:xfrm>
            <a:off x="1141411" y="1419227"/>
            <a:ext cx="9906000" cy="1141094"/>
          </a:xfrm>
        </p:spPr>
        <p:txBody>
          <a:bodyPr/>
          <a:lstStyle/>
          <a:p>
            <a:r>
              <a:rPr lang="en-US" dirty="0"/>
              <a:t>DISCLAIMER #1</a:t>
            </a:r>
          </a:p>
        </p:txBody>
      </p:sp>
      <p:sp>
        <p:nvSpPr>
          <p:cNvPr id="3" name="Text Placeholder 2">
            <a:extLst>
              <a:ext uri="{FF2B5EF4-FFF2-40B4-BE49-F238E27FC236}">
                <a16:creationId xmlns:a16="http://schemas.microsoft.com/office/drawing/2014/main" id="{D68891A9-EFF5-4A04-9404-43C7FE3D3CF4}"/>
              </a:ext>
            </a:extLst>
          </p:cNvPr>
          <p:cNvSpPr>
            <a:spLocks noGrp="1"/>
          </p:cNvSpPr>
          <p:nvPr>
            <p:ph type="body" idx="1"/>
          </p:nvPr>
        </p:nvSpPr>
        <p:spPr>
          <a:xfrm>
            <a:off x="1141411" y="2560321"/>
            <a:ext cx="9906000" cy="3238817"/>
          </a:xfrm>
        </p:spPr>
        <p:txBody>
          <a:bodyPr/>
          <a:lstStyle/>
          <a:p>
            <a:r>
              <a:rPr lang="en-US" dirty="0"/>
              <a:t>We are not here in any official capacity of our company.  Our company neither condones or condemns the information we are about to present.  The views and opinions expressed in this presentation are not necessarily the views and opinions of our company.  This talk Cannot Be combined with any other offer or promotion. no cash value. Void where prohibited by law. Offer expires 1/1/1970.  </a:t>
            </a:r>
          </a:p>
          <a:p>
            <a:endParaRPr lang="en-US" dirty="0"/>
          </a:p>
          <a:p>
            <a:r>
              <a:rPr lang="en-US" dirty="0"/>
              <a:t>TL;DR – Our </a:t>
            </a:r>
            <a:r>
              <a:rPr lang="en-US" dirty="0" smtClean="0"/>
              <a:t>companies wish </a:t>
            </a:r>
            <a:r>
              <a:rPr lang="en-US" dirty="0"/>
              <a:t>they had our swagger.</a:t>
            </a:r>
          </a:p>
        </p:txBody>
      </p:sp>
    </p:spTree>
    <p:extLst>
      <p:ext uri="{BB962C8B-B14F-4D97-AF65-F5344CB8AC3E}">
        <p14:creationId xmlns:p14="http://schemas.microsoft.com/office/powerpoint/2010/main" val="24194976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B655E-B32D-4ED3-A1AE-ABE99F403988}"/>
              </a:ext>
            </a:extLst>
          </p:cNvPr>
          <p:cNvSpPr>
            <a:spLocks noGrp="1"/>
          </p:cNvSpPr>
          <p:nvPr>
            <p:ph type="title"/>
          </p:nvPr>
        </p:nvSpPr>
        <p:spPr>
          <a:xfrm>
            <a:off x="1141411" y="1419226"/>
            <a:ext cx="9906000" cy="807139"/>
          </a:xfrm>
        </p:spPr>
        <p:txBody>
          <a:bodyPr/>
          <a:lstStyle/>
          <a:p>
            <a:r>
              <a:rPr lang="en-US" dirty="0"/>
              <a:t>Disclaimer #2</a:t>
            </a:r>
          </a:p>
        </p:txBody>
      </p:sp>
      <p:sp>
        <p:nvSpPr>
          <p:cNvPr id="3" name="Text Placeholder 2">
            <a:extLst>
              <a:ext uri="{FF2B5EF4-FFF2-40B4-BE49-F238E27FC236}">
                <a16:creationId xmlns:a16="http://schemas.microsoft.com/office/drawing/2014/main" id="{CFF9BFEA-8FF9-45F0-BC6B-A7D38C03AA7A}"/>
              </a:ext>
            </a:extLst>
          </p:cNvPr>
          <p:cNvSpPr>
            <a:spLocks noGrp="1"/>
          </p:cNvSpPr>
          <p:nvPr>
            <p:ph type="body" idx="1"/>
          </p:nvPr>
        </p:nvSpPr>
        <p:spPr>
          <a:xfrm>
            <a:off x="1141411" y="2226365"/>
            <a:ext cx="9906000" cy="3572773"/>
          </a:xfrm>
        </p:spPr>
        <p:txBody>
          <a:bodyPr/>
          <a:lstStyle/>
          <a:p>
            <a:r>
              <a:rPr lang="en-US" dirty="0"/>
              <a:t>This talk is not focused on obtaining privilege escalation.  It is assumed that there are any number of paths to elevate to the required access through gaps in security controls, unpatched OS vulnerabilities, or overly permissive user accounts.  Basically we’re here to talk about killing AV and EDR,  We’ll just assume for this talk that everyone is rocking local admin by default.  You know.  Like in the real world.</a:t>
            </a:r>
          </a:p>
          <a:p>
            <a:endParaRPr lang="en-US" dirty="0"/>
          </a:p>
          <a:p>
            <a:r>
              <a:rPr lang="en-US" dirty="0"/>
              <a:t>TL;DR – We’re going to focus on disabling AV/EDR, not PRIV Esc.</a:t>
            </a:r>
          </a:p>
        </p:txBody>
      </p:sp>
    </p:spTree>
    <p:extLst>
      <p:ext uri="{BB962C8B-B14F-4D97-AF65-F5344CB8AC3E}">
        <p14:creationId xmlns:p14="http://schemas.microsoft.com/office/powerpoint/2010/main" val="27675107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EBA63-D4E5-4171-8584-464C429E398B}"/>
              </a:ext>
            </a:extLst>
          </p:cNvPr>
          <p:cNvSpPr>
            <a:spLocks noGrp="1"/>
          </p:cNvSpPr>
          <p:nvPr>
            <p:ph type="title"/>
          </p:nvPr>
        </p:nvSpPr>
        <p:spPr>
          <a:xfrm>
            <a:off x="1141411" y="1419227"/>
            <a:ext cx="9906000" cy="656064"/>
          </a:xfrm>
        </p:spPr>
        <p:txBody>
          <a:bodyPr/>
          <a:lstStyle/>
          <a:p>
            <a:r>
              <a:rPr lang="en-US" dirty="0"/>
              <a:t>Agenda</a:t>
            </a:r>
          </a:p>
        </p:txBody>
      </p:sp>
      <p:sp>
        <p:nvSpPr>
          <p:cNvPr id="3" name="Text Placeholder 2">
            <a:extLst>
              <a:ext uri="{FF2B5EF4-FFF2-40B4-BE49-F238E27FC236}">
                <a16:creationId xmlns:a16="http://schemas.microsoft.com/office/drawing/2014/main" id="{E33CF10A-3452-4FC8-942C-71C394E2B569}"/>
              </a:ext>
            </a:extLst>
          </p:cNvPr>
          <p:cNvSpPr>
            <a:spLocks noGrp="1"/>
          </p:cNvSpPr>
          <p:nvPr>
            <p:ph type="body" idx="1"/>
          </p:nvPr>
        </p:nvSpPr>
        <p:spPr>
          <a:xfrm>
            <a:off x="1141411" y="2075291"/>
            <a:ext cx="9906000" cy="3723847"/>
          </a:xfrm>
        </p:spPr>
        <p:txBody>
          <a:bodyPr>
            <a:normAutofit/>
          </a:bodyPr>
          <a:lstStyle/>
          <a:p>
            <a:pPr marL="285750" indent="-285750">
              <a:buFont typeface="Arial" panose="020B0604020202020204" pitchFamily="34" charset="0"/>
              <a:buChar char="•"/>
            </a:pPr>
            <a:r>
              <a:rPr lang="en-US" dirty="0" smtClean="0"/>
              <a:t>Background</a:t>
            </a:r>
            <a:endParaRPr lang="en-US" dirty="0"/>
          </a:p>
          <a:p>
            <a:pPr marL="285750" indent="-285750">
              <a:buFont typeface="Arial" panose="020B0604020202020204" pitchFamily="34" charset="0"/>
              <a:buChar char="•"/>
            </a:pPr>
            <a:r>
              <a:rPr lang="en-US" dirty="0"/>
              <a:t>Evasion is hard</a:t>
            </a:r>
          </a:p>
          <a:p>
            <a:pPr marL="285750" indent="-285750">
              <a:buFont typeface="Arial" panose="020B0604020202020204" pitchFamily="34" charset="0"/>
              <a:buChar char="•"/>
            </a:pPr>
            <a:r>
              <a:rPr lang="en-US" dirty="0"/>
              <a:t>The trouble with cloud dependent AI in an EDR</a:t>
            </a:r>
          </a:p>
          <a:p>
            <a:pPr marL="285750" indent="-285750">
              <a:buFont typeface="Arial" panose="020B0604020202020204" pitchFamily="34" charset="0"/>
              <a:buChar char="•"/>
            </a:pPr>
            <a:r>
              <a:rPr lang="en-US" dirty="0" smtClean="0"/>
              <a:t>Hitting The Easy Button</a:t>
            </a:r>
            <a:endParaRPr lang="en-US" dirty="0"/>
          </a:p>
          <a:p>
            <a:pPr marL="285750" indent="-285750">
              <a:buFont typeface="Arial" panose="020B0604020202020204" pitchFamily="34" charset="0"/>
              <a:buChar char="•"/>
            </a:pPr>
            <a:r>
              <a:rPr lang="en-US" dirty="0"/>
              <a:t>Silly things vendors do</a:t>
            </a:r>
          </a:p>
          <a:p>
            <a:pPr marL="285750" indent="-285750">
              <a:buFont typeface="Arial" panose="020B0604020202020204" pitchFamily="34" charset="0"/>
              <a:buChar char="•"/>
            </a:pPr>
            <a:r>
              <a:rPr lang="en-US" dirty="0"/>
              <a:t>Conclusions</a:t>
            </a:r>
          </a:p>
          <a:p>
            <a:pPr marL="285750" indent="-285750">
              <a:buFont typeface="Arial" panose="020B0604020202020204" pitchFamily="34" charset="0"/>
              <a:buChar char="•"/>
            </a:pPr>
            <a:r>
              <a:rPr lang="en-US" dirty="0"/>
              <a:t>Questions/drinks</a:t>
            </a:r>
          </a:p>
        </p:txBody>
      </p:sp>
    </p:spTree>
    <p:extLst>
      <p:ext uri="{BB962C8B-B14F-4D97-AF65-F5344CB8AC3E}">
        <p14:creationId xmlns:p14="http://schemas.microsoft.com/office/powerpoint/2010/main" val="26253531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9B3E-2B97-4530-A2B6-7434B3E34087}"/>
              </a:ext>
            </a:extLst>
          </p:cNvPr>
          <p:cNvSpPr>
            <a:spLocks noGrp="1"/>
          </p:cNvSpPr>
          <p:nvPr>
            <p:ph type="title"/>
          </p:nvPr>
        </p:nvSpPr>
        <p:spPr>
          <a:xfrm>
            <a:off x="1141411" y="1419226"/>
            <a:ext cx="9906000" cy="815091"/>
          </a:xfrm>
        </p:spPr>
        <p:txBody>
          <a:bodyPr/>
          <a:lstStyle/>
          <a:p>
            <a:r>
              <a:rPr lang="en-US" dirty="0"/>
              <a:t>Background</a:t>
            </a:r>
          </a:p>
        </p:txBody>
      </p:sp>
      <p:sp>
        <p:nvSpPr>
          <p:cNvPr id="3" name="Text Placeholder 2">
            <a:extLst>
              <a:ext uri="{FF2B5EF4-FFF2-40B4-BE49-F238E27FC236}">
                <a16:creationId xmlns:a16="http://schemas.microsoft.com/office/drawing/2014/main" id="{1F9D4089-534C-43FE-A531-104215E16C15}"/>
              </a:ext>
            </a:extLst>
          </p:cNvPr>
          <p:cNvSpPr>
            <a:spLocks noGrp="1"/>
          </p:cNvSpPr>
          <p:nvPr>
            <p:ph type="body" idx="1"/>
          </p:nvPr>
        </p:nvSpPr>
        <p:spPr>
          <a:xfrm>
            <a:off x="1141411" y="2234317"/>
            <a:ext cx="9906000" cy="3564821"/>
          </a:xfrm>
        </p:spPr>
        <p:txBody>
          <a:bodyPr>
            <a:normAutofit fontScale="92500" lnSpcReduction="10000"/>
          </a:bodyPr>
          <a:lstStyle/>
          <a:p>
            <a:pPr fontAlgn="base"/>
            <a:r>
              <a:rPr lang="en-US" b="1" dirty="0"/>
              <a:t>A DEFINITION OF ENDPOINT DETECTION AND RESPONSE</a:t>
            </a:r>
          </a:p>
          <a:p>
            <a:pPr fontAlgn="base"/>
            <a:r>
              <a:rPr lang="en-US" dirty="0"/>
              <a:t>“Gartner’s Anton </a:t>
            </a:r>
            <a:r>
              <a:rPr lang="en-US" dirty="0" err="1"/>
              <a:t>Chuvakin</a:t>
            </a:r>
            <a:r>
              <a:rPr lang="en-US" dirty="0"/>
              <a:t> first coined the term Endpoint Threat Detection and Response (ETDR) in July 2013 to define “the tools primarily focused on detecting and investigating suspicious activities (and traces of such) other problems on hosts/endpoints.” While it’s a relatively new category of solutions, you’ll also see this grouping referred to simply as Endpoint Detection and Response (EDR), which is sometimes compared to Advanced Threat Protection (ATP) in terms of overall security capabilities.</a:t>
            </a:r>
          </a:p>
          <a:p>
            <a:pPr fontAlgn="base"/>
            <a:r>
              <a:rPr lang="en-US" dirty="0"/>
              <a:t>Endpoint detection and response is an emerging technology addressing the need for continuous monitoring and response to advanced threats. One could even make the argument that endpoint detection and response is a form of advanced threat protection.”</a:t>
            </a:r>
          </a:p>
          <a:p>
            <a:pPr fontAlgn="base"/>
            <a:r>
              <a:rPr lang="en-US" sz="1300" i="1" dirty="0"/>
              <a:t>Source: https://digitalguardian.com/blog/what-endpoint-detection-and-response-definition-endpoint-detection-response</a:t>
            </a:r>
          </a:p>
          <a:p>
            <a:endParaRPr lang="en-US" dirty="0"/>
          </a:p>
        </p:txBody>
      </p:sp>
    </p:spTree>
    <p:extLst>
      <p:ext uri="{BB962C8B-B14F-4D97-AF65-F5344CB8AC3E}">
        <p14:creationId xmlns:p14="http://schemas.microsoft.com/office/powerpoint/2010/main" val="12986530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BE479B-FAEC-4E70-9B08-BF18F697188F}"/>
              </a:ext>
            </a:extLst>
          </p:cNvPr>
          <p:cNvSpPr>
            <a:spLocks noGrp="1"/>
          </p:cNvSpPr>
          <p:nvPr>
            <p:ph type="title"/>
          </p:nvPr>
        </p:nvSpPr>
        <p:spPr>
          <a:xfrm>
            <a:off x="1141410" y="478299"/>
            <a:ext cx="7302875" cy="1177001"/>
          </a:xfrm>
        </p:spPr>
        <p:txBody>
          <a:bodyPr/>
          <a:lstStyle/>
          <a:p>
            <a:r>
              <a:rPr lang="en-US" dirty="0"/>
              <a:t>EDR Software 101</a:t>
            </a:r>
          </a:p>
        </p:txBody>
      </p:sp>
      <p:pic>
        <p:nvPicPr>
          <p:cNvPr id="8" name="Picture Placeholder 7">
            <a:extLst>
              <a:ext uri="{FF2B5EF4-FFF2-40B4-BE49-F238E27FC236}">
                <a16:creationId xmlns:a16="http://schemas.microsoft.com/office/drawing/2014/main" id="{767A9C62-74F8-4462-865D-0EC91EC9E292}"/>
              </a:ext>
            </a:extLst>
          </p:cNvPr>
          <p:cNvPicPr>
            <a:picLocks noGrp="1" noChangeAspect="1"/>
          </p:cNvPicPr>
          <p:nvPr>
            <p:ph type="pic" idx="1"/>
          </p:nvPr>
        </p:nvPicPr>
        <p:blipFill>
          <a:blip r:embed="rId3"/>
          <a:stretch>
            <a:fillRect/>
          </a:stretch>
        </p:blipFill>
        <p:spPr>
          <a:xfrm>
            <a:off x="6257677" y="1655581"/>
            <a:ext cx="5675151" cy="4135619"/>
          </a:xfrm>
        </p:spPr>
      </p:pic>
      <p:sp>
        <p:nvSpPr>
          <p:cNvPr id="6" name="Text Placeholder 5">
            <a:extLst>
              <a:ext uri="{FF2B5EF4-FFF2-40B4-BE49-F238E27FC236}">
                <a16:creationId xmlns:a16="http://schemas.microsoft.com/office/drawing/2014/main" id="{388169CB-B2D8-45BB-922A-90759F6BE17E}"/>
              </a:ext>
            </a:extLst>
          </p:cNvPr>
          <p:cNvSpPr>
            <a:spLocks noGrp="1"/>
          </p:cNvSpPr>
          <p:nvPr>
            <p:ph type="body" sz="half" idx="2"/>
          </p:nvPr>
        </p:nvSpPr>
        <p:spPr>
          <a:xfrm>
            <a:off x="1141411" y="2249486"/>
            <a:ext cx="5052656" cy="3541714"/>
          </a:xfrm>
        </p:spPr>
        <p:txBody>
          <a:bodyPr/>
          <a:lstStyle/>
          <a:p>
            <a:r>
              <a:rPr lang="en-US" sz="2000" dirty="0"/>
              <a:t>Endpoint Detection And Response:</a:t>
            </a:r>
          </a:p>
          <a:p>
            <a:pPr marL="285750" indent="-285750">
              <a:buFont typeface="Arial" panose="020B0604020202020204" pitchFamily="34" charset="0"/>
              <a:buChar char="•"/>
            </a:pPr>
            <a:r>
              <a:rPr lang="en-US" sz="2000" dirty="0"/>
              <a:t>Monitors processes, network traffic, memory (sometimes) </a:t>
            </a:r>
          </a:p>
          <a:p>
            <a:pPr marL="285750" indent="-285750">
              <a:buFont typeface="Arial" panose="020B0604020202020204" pitchFamily="34" charset="0"/>
              <a:buChar char="•"/>
            </a:pPr>
            <a:r>
              <a:rPr lang="en-US" sz="2000" dirty="0"/>
              <a:t>Feeds giant database for analytics and baselining for AI things and ML stuff.</a:t>
            </a:r>
          </a:p>
          <a:p>
            <a:pPr marL="285750" indent="-285750">
              <a:buFont typeface="Arial" panose="020B0604020202020204" pitchFamily="34" charset="0"/>
              <a:buChar char="•"/>
            </a:pPr>
            <a:r>
              <a:rPr lang="en-US" sz="2000" dirty="0"/>
              <a:t>Continuous monitoring of endpoints for anomalies</a:t>
            </a:r>
          </a:p>
          <a:p>
            <a:endParaRPr lang="en-US" dirty="0"/>
          </a:p>
        </p:txBody>
      </p:sp>
    </p:spTree>
    <p:extLst>
      <p:ext uri="{BB962C8B-B14F-4D97-AF65-F5344CB8AC3E}">
        <p14:creationId xmlns:p14="http://schemas.microsoft.com/office/powerpoint/2010/main" val="26304359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41FB4-5DCB-4126-A3C9-B018AEBFBD38}"/>
              </a:ext>
            </a:extLst>
          </p:cNvPr>
          <p:cNvSpPr>
            <a:spLocks noGrp="1"/>
          </p:cNvSpPr>
          <p:nvPr>
            <p:ph type="title"/>
          </p:nvPr>
        </p:nvSpPr>
        <p:spPr>
          <a:xfrm>
            <a:off x="1141413" y="402866"/>
            <a:ext cx="5934508" cy="1639886"/>
          </a:xfrm>
        </p:spPr>
        <p:txBody>
          <a:bodyPr/>
          <a:lstStyle/>
          <a:p>
            <a:r>
              <a:rPr lang="en-US" dirty="0" err="1"/>
              <a:t>Edr</a:t>
            </a:r>
            <a:r>
              <a:rPr lang="en-US" dirty="0"/>
              <a:t> 101 (</a:t>
            </a:r>
            <a:r>
              <a:rPr lang="en-US" dirty="0" err="1"/>
              <a:t>cont</a:t>
            </a:r>
            <a:r>
              <a:rPr lang="en-US" dirty="0"/>
              <a:t>)</a:t>
            </a:r>
          </a:p>
        </p:txBody>
      </p:sp>
      <p:pic>
        <p:nvPicPr>
          <p:cNvPr id="6" name="Picture Placeholder 5">
            <a:extLst>
              <a:ext uri="{FF2B5EF4-FFF2-40B4-BE49-F238E27FC236}">
                <a16:creationId xmlns:a16="http://schemas.microsoft.com/office/drawing/2014/main" id="{9D233883-8834-458D-BF98-983C59984469}"/>
              </a:ext>
            </a:extLst>
          </p:cNvPr>
          <p:cNvPicPr>
            <a:picLocks noGrp="1" noChangeAspect="1"/>
          </p:cNvPicPr>
          <p:nvPr>
            <p:ph type="pic" idx="1"/>
          </p:nvPr>
        </p:nvPicPr>
        <p:blipFill rotWithShape="1">
          <a:blip r:embed="rId3"/>
          <a:srcRect l="-54" t="-51063" r="54" b="-25887"/>
          <a:stretch/>
        </p:blipFill>
        <p:spPr>
          <a:xfrm>
            <a:off x="5796501" y="540026"/>
            <a:ext cx="5095271" cy="5181599"/>
          </a:xfrm>
        </p:spPr>
      </p:pic>
      <p:sp>
        <p:nvSpPr>
          <p:cNvPr id="4" name="Text Placeholder 3">
            <a:extLst>
              <a:ext uri="{FF2B5EF4-FFF2-40B4-BE49-F238E27FC236}">
                <a16:creationId xmlns:a16="http://schemas.microsoft.com/office/drawing/2014/main" id="{42037DD7-B348-44DE-B9DC-79A45AB497B5}"/>
              </a:ext>
            </a:extLst>
          </p:cNvPr>
          <p:cNvSpPr>
            <a:spLocks noGrp="1"/>
          </p:cNvSpPr>
          <p:nvPr>
            <p:ph type="body" sz="half" idx="2"/>
          </p:nvPr>
        </p:nvSpPr>
        <p:spPr/>
        <p:txBody>
          <a:bodyPr/>
          <a:lstStyle/>
          <a:p>
            <a:pPr marL="285750" indent="-285750">
              <a:buFont typeface="Arial" panose="020B0604020202020204" pitchFamily="34" charset="0"/>
              <a:buChar char="•"/>
            </a:pPr>
            <a:r>
              <a:rPr lang="en-US" sz="2000" dirty="0"/>
              <a:t>Endpoint Detection and </a:t>
            </a:r>
            <a:r>
              <a:rPr lang="en-US" sz="2000" strike="sngStrike" dirty="0"/>
              <a:t>Response</a:t>
            </a:r>
            <a:r>
              <a:rPr lang="en-US" sz="2000" dirty="0"/>
              <a:t> Report</a:t>
            </a:r>
          </a:p>
          <a:p>
            <a:endParaRPr lang="en-US" sz="2000" dirty="0"/>
          </a:p>
          <a:p>
            <a:endParaRPr lang="en-US" sz="2000" dirty="0"/>
          </a:p>
          <a:p>
            <a:pPr marL="285750" indent="-285750">
              <a:buFont typeface="Arial" panose="020B0604020202020204" pitchFamily="34" charset="0"/>
              <a:buChar char="•"/>
            </a:pPr>
            <a:r>
              <a:rPr lang="en-US" sz="2000" dirty="0"/>
              <a:t>Bigger baseline better alerting… Mostly </a:t>
            </a:r>
          </a:p>
          <a:p>
            <a:pPr marL="285750" indent="-285750">
              <a:buFont typeface="Arial" panose="020B0604020202020204" pitchFamily="34" charset="0"/>
              <a:buChar char="•"/>
            </a:pPr>
            <a:endParaRPr lang="en-US" sz="2000" dirty="0"/>
          </a:p>
          <a:p>
            <a:endParaRPr lang="en-US" sz="2000" dirty="0"/>
          </a:p>
          <a:p>
            <a:pPr marL="285750" indent="-285750">
              <a:buFont typeface="Arial" panose="020B0604020202020204" pitchFamily="34" charset="0"/>
              <a:buChar char="•"/>
            </a:pPr>
            <a:r>
              <a:rPr lang="en-US" sz="2000" dirty="0"/>
              <a:t>EDR is NOT AV.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6158713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Storyboard Layout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31141</TotalTime>
  <Words>1080</Words>
  <Application>Microsoft Office PowerPoint</Application>
  <PresentationFormat>Widescreen</PresentationFormat>
  <Paragraphs>192</Paragraphs>
  <Slides>37</Slides>
  <Notes>26</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37</vt:i4>
      </vt:variant>
    </vt:vector>
  </HeadingPairs>
  <TitlesOfParts>
    <vt:vector size="43" baseType="lpstr">
      <vt:lpstr>Arial</vt:lpstr>
      <vt:lpstr>Calibri</vt:lpstr>
      <vt:lpstr>Trebuchet MS</vt:lpstr>
      <vt:lpstr>Tw Cen MT</vt:lpstr>
      <vt:lpstr>Circuit</vt:lpstr>
      <vt:lpstr>Storyboard Layouts</vt:lpstr>
      <vt:lpstr>DEFEATING NEXT-GEN AV AND EDR </vt:lpstr>
      <vt:lpstr>Nick Lehman (Graph-X)</vt:lpstr>
      <vt:lpstr>Steve Eisen (Rumtwinkies)</vt:lpstr>
      <vt:lpstr>DISCLAIMER #1</vt:lpstr>
      <vt:lpstr>Disclaimer #2</vt:lpstr>
      <vt:lpstr>Agenda</vt:lpstr>
      <vt:lpstr>Background</vt:lpstr>
      <vt:lpstr>EDR Software 101</vt:lpstr>
      <vt:lpstr>Edr 101 (cont)</vt:lpstr>
      <vt:lpstr>Next-Gen AV 101</vt:lpstr>
      <vt:lpstr>Others doing great things: </vt:lpstr>
      <vt:lpstr>Evasion is hard</vt:lpstr>
      <vt:lpstr>A recipe for success</vt:lpstr>
      <vt:lpstr>The Trouble With Cloud Dependent EDR</vt:lpstr>
      <vt:lpstr>Defender ATP Cloud Comms</vt:lpstr>
      <vt:lpstr>Cut off the brain and the body dies</vt:lpstr>
      <vt:lpstr>WMI WTF?!</vt:lpstr>
      <vt:lpstr>Unmanaged Code</vt:lpstr>
      <vt:lpstr>Alternative Registry Run KEys</vt:lpstr>
      <vt:lpstr>Fighting Dirty</vt:lpstr>
      <vt:lpstr>No more Powershell</vt:lpstr>
      <vt:lpstr>The chinks in the armor</vt:lpstr>
      <vt:lpstr>And some of them Know it…</vt:lpstr>
      <vt:lpstr>PowerPoint Presentation</vt:lpstr>
      <vt:lpstr>Take Ownership</vt:lpstr>
      <vt:lpstr>So easy EVEN HR can do it </vt:lpstr>
      <vt:lpstr>  </vt:lpstr>
      <vt:lpstr>PowerPoint Presentation</vt:lpstr>
      <vt:lpstr>Silly things vendors do</vt:lpstr>
      <vt:lpstr>PowerPoint Presentation</vt:lpstr>
      <vt:lpstr>Cylance Fails</vt:lpstr>
      <vt:lpstr>PowerPoint Presentation</vt:lpstr>
      <vt:lpstr>PowerPoint Presentation</vt:lpstr>
      <vt:lpstr>PowerPoint Presentation</vt:lpstr>
      <vt:lpstr>PowerPoint Presentation</vt:lpstr>
      <vt:lpstr>CONCLUSIONS</vt:lpstr>
      <vt:lpstr>Questions/Drinks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Defeating next-gen av and EDR</dc:title>
  <dc:creator>Nicholas Lehman</dc:creator>
  <cp:lastModifiedBy>Nicholas Lehman</cp:lastModifiedBy>
  <cp:revision>31</cp:revision>
  <dcterms:created xsi:type="dcterms:W3CDTF">2019-02-13T02:42:23Z</dcterms:created>
  <dcterms:modified xsi:type="dcterms:W3CDTF">2019-09-07T00:27:41Z</dcterms:modified>
</cp:coreProperties>
</file>